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3/26/2021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7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3/26/2021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7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3/26/2021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7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3/26/2021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3/26/2021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499872" y="5945123"/>
            <a:ext cx="4898390" cy="913130"/>
          </a:xfrm>
          <a:custGeom>
            <a:avLst/>
            <a:gdLst/>
            <a:ahLst/>
            <a:cxnLst/>
            <a:rect l="l" t="t" r="r" b="b"/>
            <a:pathLst>
              <a:path w="4898390" h="913129">
                <a:moveTo>
                  <a:pt x="85556" y="21310"/>
                </a:moveTo>
                <a:lnTo>
                  <a:pt x="3637272" y="912874"/>
                </a:lnTo>
                <a:lnTo>
                  <a:pt x="4898144" y="912874"/>
                </a:lnTo>
                <a:lnTo>
                  <a:pt x="85556" y="21310"/>
                </a:lnTo>
                <a:close/>
              </a:path>
              <a:path w="4898390" h="913129">
                <a:moveTo>
                  <a:pt x="660" y="0"/>
                </a:moveTo>
                <a:lnTo>
                  <a:pt x="0" y="5460"/>
                </a:lnTo>
                <a:lnTo>
                  <a:pt x="85556" y="21310"/>
                </a:lnTo>
                <a:lnTo>
                  <a:pt x="660" y="0"/>
                </a:lnTo>
                <a:close/>
              </a:path>
            </a:pathLst>
          </a:custGeom>
          <a:solidFill>
            <a:srgbClr val="9FCADC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486155" y="5939028"/>
            <a:ext cx="3654425" cy="919480"/>
          </a:xfrm>
          <a:custGeom>
            <a:avLst/>
            <a:gdLst/>
            <a:ahLst/>
            <a:cxnLst/>
            <a:rect l="l" t="t" r="r" b="b"/>
            <a:pathLst>
              <a:path w="3654425" h="919479">
                <a:moveTo>
                  <a:pt x="0" y="0"/>
                </a:moveTo>
                <a:lnTo>
                  <a:pt x="7924" y="6350"/>
                </a:lnTo>
                <a:lnTo>
                  <a:pt x="2870480" y="918970"/>
                </a:lnTo>
                <a:lnTo>
                  <a:pt x="3653984" y="91897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0" y="5789674"/>
            <a:ext cx="3398520" cy="1068324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0" y="5784670"/>
            <a:ext cx="3370852" cy="1073326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88468" y="594105"/>
            <a:ext cx="8843010" cy="16719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7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75768" y="2246503"/>
            <a:ext cx="8093075" cy="35382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3/26/2021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4953000"/>
            <a:ext cx="9144000" cy="1905000"/>
            <a:chOff x="0" y="4953000"/>
            <a:chExt cx="9144000" cy="1905000"/>
          </a:xfrm>
        </p:grpSpPr>
        <p:sp>
          <p:nvSpPr>
            <p:cNvPr id="3" name="object 3"/>
            <p:cNvSpPr/>
            <p:nvPr/>
          </p:nvSpPr>
          <p:spPr>
            <a:xfrm>
              <a:off x="1687067" y="4953000"/>
              <a:ext cx="7457440" cy="487680"/>
            </a:xfrm>
            <a:custGeom>
              <a:avLst/>
              <a:gdLst/>
              <a:ahLst/>
              <a:cxnLst/>
              <a:rect l="l" t="t" r="r" b="b"/>
              <a:pathLst>
                <a:path w="7457440" h="487679">
                  <a:moveTo>
                    <a:pt x="7456932" y="0"/>
                  </a:moveTo>
                  <a:lnTo>
                    <a:pt x="0" y="289687"/>
                  </a:lnTo>
                  <a:lnTo>
                    <a:pt x="7456932" y="487680"/>
                  </a:lnTo>
                  <a:lnTo>
                    <a:pt x="7456932" y="0"/>
                  </a:lnTo>
                  <a:close/>
                </a:path>
              </a:pathLst>
            </a:custGeom>
            <a:solidFill>
              <a:srgbClr val="9FCADC">
                <a:alpha val="3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110959" y="5237988"/>
              <a:ext cx="9033510" cy="788035"/>
            </a:xfrm>
            <a:custGeom>
              <a:avLst/>
              <a:gdLst/>
              <a:ahLst/>
              <a:cxnLst/>
              <a:rect l="l" t="t" r="r" b="b"/>
              <a:pathLst>
                <a:path w="9033510" h="788035">
                  <a:moveTo>
                    <a:pt x="9033040" y="0"/>
                  </a:moveTo>
                  <a:lnTo>
                    <a:pt x="0" y="0"/>
                  </a:lnTo>
                  <a:lnTo>
                    <a:pt x="9033040" y="787908"/>
                  </a:lnTo>
                  <a:lnTo>
                    <a:pt x="903304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0" y="4998718"/>
              <a:ext cx="9144000" cy="185928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0" y="4991318"/>
              <a:ext cx="9143999" cy="802234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/>
          <p:nvPr/>
        </p:nvSpPr>
        <p:spPr>
          <a:xfrm>
            <a:off x="2514600" y="1981200"/>
            <a:ext cx="3886200" cy="74523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524000" y="3572383"/>
            <a:ext cx="6839584" cy="113877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3279775" algn="r">
              <a:lnSpc>
                <a:spcPct val="103200"/>
              </a:lnSpc>
            </a:pPr>
            <a:r>
              <a:rPr sz="2500" spc="110" dirty="0">
                <a:solidFill>
                  <a:srgbClr val="FF0000"/>
                </a:solidFill>
                <a:latin typeface="Arial"/>
                <a:cs typeface="Arial"/>
              </a:rPr>
              <a:t>Mr</a:t>
            </a:r>
            <a:r>
              <a:rPr sz="2500" spc="110">
                <a:solidFill>
                  <a:srgbClr val="FF0000"/>
                </a:solidFill>
                <a:latin typeface="Arial"/>
                <a:cs typeface="Arial"/>
              </a:rPr>
              <a:t>. </a:t>
            </a:r>
            <a:r>
              <a:rPr lang="en-US" sz="2500" spc="80" dirty="0" err="1" smtClean="0">
                <a:solidFill>
                  <a:srgbClr val="FF0000"/>
                </a:solidFill>
                <a:latin typeface="Arial"/>
                <a:cs typeface="Arial"/>
              </a:rPr>
              <a:t>Lakshmana</a:t>
            </a:r>
            <a:r>
              <a:rPr lang="en-US" sz="2500" spc="80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US" sz="2500" spc="80" dirty="0" err="1" smtClean="0">
                <a:solidFill>
                  <a:srgbClr val="FF0000"/>
                </a:solidFill>
                <a:latin typeface="Arial"/>
                <a:cs typeface="Arial"/>
              </a:rPr>
              <a:t>Rao</a:t>
            </a:r>
            <a:r>
              <a:rPr lang="en-US" sz="2500" spc="80" dirty="0" smtClean="0">
                <a:solidFill>
                  <a:srgbClr val="FF0000"/>
                </a:solidFill>
                <a:latin typeface="Arial"/>
                <a:cs typeface="Arial"/>
              </a:rPr>
              <a:t> P</a:t>
            </a:r>
            <a:r>
              <a:rPr sz="2500" spc="50" smtClean="0">
                <a:solidFill>
                  <a:srgbClr val="FF0000"/>
                </a:solidFill>
                <a:latin typeface="Arial"/>
                <a:cs typeface="Arial"/>
              </a:rPr>
              <a:t>  </a:t>
            </a:r>
            <a:r>
              <a:rPr lang="en-US" sz="2500" spc="110" dirty="0" smtClean="0">
                <a:solidFill>
                  <a:srgbClr val="464646"/>
                </a:solidFill>
                <a:latin typeface="Arial"/>
                <a:cs typeface="Arial"/>
              </a:rPr>
              <a:t>M.A.M </a:t>
            </a:r>
            <a:r>
              <a:rPr sz="2500" spc="80" smtClean="0">
                <a:solidFill>
                  <a:srgbClr val="464646"/>
                </a:solidFill>
                <a:latin typeface="Arial"/>
                <a:cs typeface="Arial"/>
              </a:rPr>
              <a:t>College </a:t>
            </a:r>
            <a:r>
              <a:rPr sz="2500" spc="180" dirty="0">
                <a:solidFill>
                  <a:srgbClr val="464646"/>
                </a:solidFill>
                <a:latin typeface="Arial"/>
                <a:cs typeface="Arial"/>
              </a:rPr>
              <a:t>of</a:t>
            </a:r>
            <a:r>
              <a:rPr sz="2500" spc="150" dirty="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sz="2500" spc="50" dirty="0">
                <a:solidFill>
                  <a:srgbClr val="464646"/>
                </a:solidFill>
                <a:latin typeface="Arial"/>
                <a:cs typeface="Arial"/>
              </a:rPr>
              <a:t>Pharmacy,</a:t>
            </a:r>
            <a:endParaRPr sz="2500">
              <a:latin typeface="Arial"/>
              <a:cs typeface="Arial"/>
            </a:endParaRPr>
          </a:p>
          <a:p>
            <a:pPr marL="3353435">
              <a:lnSpc>
                <a:spcPts val="2700"/>
              </a:lnSpc>
            </a:pPr>
            <a:r>
              <a:rPr lang="en-US" sz="2500" spc="20" dirty="0" smtClean="0">
                <a:solidFill>
                  <a:srgbClr val="464646"/>
                </a:solidFill>
                <a:latin typeface="Arial"/>
                <a:cs typeface="Arial"/>
              </a:rPr>
              <a:t>     </a:t>
            </a:r>
            <a:r>
              <a:rPr sz="2500" spc="20" smtClean="0">
                <a:solidFill>
                  <a:srgbClr val="464646"/>
                </a:solidFill>
                <a:latin typeface="Arial"/>
                <a:cs typeface="Arial"/>
              </a:rPr>
              <a:t>K</a:t>
            </a:r>
            <a:r>
              <a:rPr lang="en-US" sz="2500" spc="20" dirty="0" err="1" smtClean="0">
                <a:solidFill>
                  <a:srgbClr val="464646"/>
                </a:solidFill>
                <a:latin typeface="Arial"/>
                <a:cs typeface="Arial"/>
              </a:rPr>
              <a:t>esanupalli</a:t>
            </a:r>
            <a:r>
              <a:rPr lang="en-US" sz="2500" spc="20" dirty="0" smtClean="0">
                <a:solidFill>
                  <a:srgbClr val="464646"/>
                </a:solidFill>
                <a:latin typeface="Arial"/>
                <a:cs typeface="Arial"/>
              </a:rPr>
              <a:t>, NRT</a:t>
            </a:r>
            <a:endParaRPr sz="250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40868" y="746505"/>
            <a:ext cx="8573770" cy="43440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68605" algn="l"/>
              </a:tabLst>
            </a:pPr>
            <a:r>
              <a:rPr sz="1800" spc="-505" dirty="0">
                <a:solidFill>
                  <a:srgbClr val="2CA1BE"/>
                </a:solidFill>
                <a:latin typeface="Arial"/>
                <a:cs typeface="Arial"/>
              </a:rPr>
              <a:t>	</a:t>
            </a:r>
            <a:r>
              <a:rPr sz="2700" b="1" spc="-60" dirty="0">
                <a:latin typeface="Arial"/>
                <a:cs typeface="Arial"/>
              </a:rPr>
              <a:t>Presence </a:t>
            </a:r>
            <a:r>
              <a:rPr sz="2700" b="1" spc="50" dirty="0">
                <a:latin typeface="Arial"/>
                <a:cs typeface="Arial"/>
              </a:rPr>
              <a:t>of</a:t>
            </a:r>
            <a:r>
              <a:rPr sz="2700" b="1" spc="220" dirty="0">
                <a:latin typeface="Arial"/>
                <a:cs typeface="Arial"/>
              </a:rPr>
              <a:t> </a:t>
            </a:r>
            <a:r>
              <a:rPr sz="2700" b="1" spc="-30" dirty="0">
                <a:latin typeface="Arial"/>
                <a:cs typeface="Arial"/>
              </a:rPr>
              <a:t>disease:</a:t>
            </a:r>
            <a:endParaRPr sz="27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3500">
              <a:latin typeface="Arial"/>
              <a:cs typeface="Arial"/>
            </a:endParaRPr>
          </a:p>
          <a:p>
            <a:pPr marL="268605" marR="5080" indent="-256540" algn="just">
              <a:lnSpc>
                <a:spcPct val="100000"/>
              </a:lnSpc>
              <a:buClr>
                <a:srgbClr val="2CA1BE"/>
              </a:buClr>
              <a:buSzPct val="66666"/>
              <a:buChar char="-"/>
              <a:tabLst>
                <a:tab pos="269240" algn="l"/>
              </a:tabLst>
            </a:pPr>
            <a:r>
              <a:rPr sz="2700" spc="125" dirty="0">
                <a:latin typeface="Arial"/>
                <a:cs typeface="Arial"/>
              </a:rPr>
              <a:t>Drugs </a:t>
            </a:r>
            <a:r>
              <a:rPr sz="2700" spc="140" dirty="0">
                <a:latin typeface="Arial"/>
                <a:cs typeface="Arial"/>
              </a:rPr>
              <a:t>like </a:t>
            </a:r>
            <a:r>
              <a:rPr sz="2700" spc="135" dirty="0">
                <a:latin typeface="Arial"/>
                <a:cs typeface="Arial"/>
              </a:rPr>
              <a:t>barbiturates </a:t>
            </a:r>
            <a:r>
              <a:rPr sz="2700" spc="80" dirty="0">
                <a:latin typeface="Arial"/>
                <a:cs typeface="Arial"/>
              </a:rPr>
              <a:t>&amp; </a:t>
            </a:r>
            <a:r>
              <a:rPr sz="2700" spc="145" dirty="0">
                <a:latin typeface="Arial"/>
                <a:cs typeface="Arial"/>
              </a:rPr>
              <a:t>chlorpromazine </a:t>
            </a:r>
            <a:r>
              <a:rPr sz="2700" spc="100" dirty="0">
                <a:latin typeface="Arial"/>
                <a:cs typeface="Arial"/>
              </a:rPr>
              <a:t>may  </a:t>
            </a:r>
            <a:r>
              <a:rPr sz="2700" spc="135" dirty="0">
                <a:latin typeface="Arial"/>
                <a:cs typeface="Arial"/>
              </a:rPr>
              <a:t>produce </a:t>
            </a:r>
            <a:r>
              <a:rPr sz="2700" spc="120" dirty="0">
                <a:latin typeface="Arial"/>
                <a:cs typeface="Arial"/>
              </a:rPr>
              <a:t>unusually </a:t>
            </a:r>
            <a:r>
              <a:rPr sz="2700" spc="155" dirty="0">
                <a:latin typeface="Arial"/>
                <a:cs typeface="Arial"/>
              </a:rPr>
              <a:t>prolonged </a:t>
            </a:r>
            <a:r>
              <a:rPr sz="2700" spc="120" dirty="0">
                <a:latin typeface="Arial"/>
                <a:cs typeface="Arial"/>
              </a:rPr>
              <a:t>effect </a:t>
            </a:r>
            <a:r>
              <a:rPr sz="2700" spc="170" dirty="0">
                <a:latin typeface="Arial"/>
                <a:cs typeface="Arial"/>
              </a:rPr>
              <a:t>in </a:t>
            </a:r>
            <a:r>
              <a:rPr sz="2700" spc="145" dirty="0">
                <a:latin typeface="Arial"/>
                <a:cs typeface="Arial"/>
              </a:rPr>
              <a:t>patient  </a:t>
            </a:r>
            <a:r>
              <a:rPr sz="2700" spc="120" dirty="0">
                <a:latin typeface="Arial"/>
                <a:cs typeface="Arial"/>
              </a:rPr>
              <a:t>having </a:t>
            </a:r>
            <a:r>
              <a:rPr sz="2700" spc="114" dirty="0">
                <a:latin typeface="Arial"/>
                <a:cs typeface="Arial"/>
              </a:rPr>
              <a:t>liver</a:t>
            </a:r>
            <a:r>
              <a:rPr sz="2700" spc="50" dirty="0">
                <a:latin typeface="Arial"/>
                <a:cs typeface="Arial"/>
              </a:rPr>
              <a:t> </a:t>
            </a:r>
            <a:r>
              <a:rPr sz="2700" spc="125" dirty="0">
                <a:latin typeface="Arial"/>
                <a:cs typeface="Arial"/>
              </a:rPr>
              <a:t>cirrhosis.</a:t>
            </a:r>
            <a:endParaRPr sz="27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Clr>
                <a:srgbClr val="2CA1BE"/>
              </a:buClr>
              <a:buFont typeface="Arial"/>
              <a:buChar char="-"/>
            </a:pPr>
            <a:endParaRPr sz="3500">
              <a:latin typeface="Arial"/>
              <a:cs typeface="Arial"/>
            </a:endParaRPr>
          </a:p>
          <a:p>
            <a:pPr marL="268605" marR="5715" indent="-256540" algn="just">
              <a:lnSpc>
                <a:spcPct val="100000"/>
              </a:lnSpc>
              <a:spcBef>
                <a:spcPts val="5"/>
              </a:spcBef>
              <a:buClr>
                <a:srgbClr val="2CA1BE"/>
              </a:buClr>
              <a:buSzPct val="66666"/>
              <a:buChar char="-"/>
              <a:tabLst>
                <a:tab pos="269240" algn="l"/>
              </a:tabLst>
            </a:pPr>
            <a:r>
              <a:rPr sz="2700" spc="5" dirty="0">
                <a:latin typeface="Arial"/>
                <a:cs typeface="Arial"/>
              </a:rPr>
              <a:t>Such </a:t>
            </a:r>
            <a:r>
              <a:rPr sz="2700" spc="35" dirty="0">
                <a:latin typeface="Arial"/>
                <a:cs typeface="Arial"/>
              </a:rPr>
              <a:t>as, </a:t>
            </a:r>
            <a:r>
              <a:rPr sz="2700" spc="150" dirty="0">
                <a:latin typeface="Arial"/>
                <a:cs typeface="Arial"/>
              </a:rPr>
              <a:t>streptomycin </a:t>
            </a:r>
            <a:r>
              <a:rPr sz="2700" spc="135" dirty="0">
                <a:latin typeface="Arial"/>
                <a:cs typeface="Arial"/>
              </a:rPr>
              <a:t>produce </a:t>
            </a:r>
            <a:r>
              <a:rPr sz="2700" spc="185" dirty="0">
                <a:latin typeface="Arial"/>
                <a:cs typeface="Arial"/>
              </a:rPr>
              <a:t>toxic </a:t>
            </a:r>
            <a:r>
              <a:rPr sz="2700" spc="120" dirty="0">
                <a:latin typeface="Arial"/>
                <a:cs typeface="Arial"/>
              </a:rPr>
              <a:t>effect </a:t>
            </a:r>
            <a:r>
              <a:rPr sz="2700" spc="160" dirty="0">
                <a:latin typeface="Arial"/>
                <a:cs typeface="Arial"/>
              </a:rPr>
              <a:t>on  </a:t>
            </a:r>
            <a:r>
              <a:rPr sz="2700" spc="85" dirty="0">
                <a:latin typeface="Arial"/>
                <a:cs typeface="Arial"/>
              </a:rPr>
              <a:t>these </a:t>
            </a:r>
            <a:r>
              <a:rPr sz="2700" spc="145" dirty="0">
                <a:latin typeface="Arial"/>
                <a:cs typeface="Arial"/>
              </a:rPr>
              <a:t>patient </a:t>
            </a:r>
            <a:r>
              <a:rPr sz="2700" spc="155" dirty="0">
                <a:latin typeface="Arial"/>
                <a:cs typeface="Arial"/>
              </a:rPr>
              <a:t>their </a:t>
            </a:r>
            <a:r>
              <a:rPr sz="2700" spc="130" dirty="0">
                <a:latin typeface="Arial"/>
                <a:cs typeface="Arial"/>
              </a:rPr>
              <a:t>kidney </a:t>
            </a:r>
            <a:r>
              <a:rPr sz="2700" spc="170" dirty="0">
                <a:latin typeface="Arial"/>
                <a:cs typeface="Arial"/>
              </a:rPr>
              <a:t>function </a:t>
            </a:r>
            <a:r>
              <a:rPr sz="2700" spc="95" dirty="0">
                <a:latin typeface="Arial"/>
                <a:cs typeface="Arial"/>
              </a:rPr>
              <a:t>is </a:t>
            </a:r>
            <a:r>
              <a:rPr sz="2700" spc="195" dirty="0">
                <a:latin typeface="Arial"/>
                <a:cs typeface="Arial"/>
              </a:rPr>
              <a:t>not </a:t>
            </a:r>
            <a:r>
              <a:rPr sz="2700" spc="175" dirty="0">
                <a:latin typeface="Arial"/>
                <a:cs typeface="Arial"/>
              </a:rPr>
              <a:t>working  </a:t>
            </a:r>
            <a:r>
              <a:rPr sz="2700" spc="145" dirty="0">
                <a:latin typeface="Arial"/>
                <a:cs typeface="Arial"/>
              </a:rPr>
              <a:t>properly </a:t>
            </a:r>
            <a:r>
              <a:rPr sz="2700" spc="55" dirty="0">
                <a:latin typeface="Arial"/>
                <a:cs typeface="Arial"/>
              </a:rPr>
              <a:t>because </a:t>
            </a:r>
            <a:r>
              <a:rPr sz="2700" spc="150" dirty="0">
                <a:latin typeface="Arial"/>
                <a:cs typeface="Arial"/>
              </a:rPr>
              <a:t>streptomycin </a:t>
            </a:r>
            <a:r>
              <a:rPr sz="2700" spc="120" dirty="0">
                <a:latin typeface="Arial"/>
                <a:cs typeface="Arial"/>
              </a:rPr>
              <a:t>excreted </a:t>
            </a:r>
            <a:r>
              <a:rPr sz="2700" spc="180" dirty="0">
                <a:latin typeface="Arial"/>
                <a:cs typeface="Arial"/>
              </a:rPr>
              <a:t>through  </a:t>
            </a:r>
            <a:r>
              <a:rPr sz="2700" spc="135" dirty="0">
                <a:latin typeface="Arial"/>
                <a:cs typeface="Arial"/>
              </a:rPr>
              <a:t>kidney.</a:t>
            </a:r>
            <a:endParaRPr sz="27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770888" y="64007"/>
            <a:ext cx="5614416" cy="50749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17068" y="746505"/>
            <a:ext cx="8497570" cy="393255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68605" algn="l"/>
              </a:tabLst>
            </a:pPr>
            <a:r>
              <a:rPr sz="1800" spc="-505" dirty="0">
                <a:solidFill>
                  <a:srgbClr val="2CA1BE"/>
                </a:solidFill>
                <a:latin typeface="Arial"/>
                <a:cs typeface="Arial"/>
              </a:rPr>
              <a:t>	</a:t>
            </a:r>
            <a:r>
              <a:rPr sz="2700" b="1" spc="10" dirty="0">
                <a:latin typeface="Arial"/>
                <a:cs typeface="Arial"/>
              </a:rPr>
              <a:t>Accumulation</a:t>
            </a:r>
            <a:r>
              <a:rPr sz="2700" spc="10" dirty="0">
                <a:latin typeface="Arial"/>
                <a:cs typeface="Arial"/>
              </a:rPr>
              <a:t>:</a:t>
            </a:r>
            <a:endParaRPr sz="27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3500">
              <a:latin typeface="Arial"/>
              <a:cs typeface="Arial"/>
            </a:endParaRPr>
          </a:p>
          <a:p>
            <a:pPr marL="268605" marR="5080" indent="-256540" algn="just">
              <a:lnSpc>
                <a:spcPct val="100000"/>
              </a:lnSpc>
              <a:buClr>
                <a:srgbClr val="2CA1BE"/>
              </a:buClr>
              <a:buSzPct val="66666"/>
              <a:buChar char="-"/>
              <a:tabLst>
                <a:tab pos="269240" algn="l"/>
              </a:tabLst>
            </a:pPr>
            <a:r>
              <a:rPr sz="2700" spc="20" dirty="0">
                <a:latin typeface="Arial"/>
                <a:cs typeface="Arial"/>
              </a:rPr>
              <a:t>Some </a:t>
            </a:r>
            <a:r>
              <a:rPr sz="2700" spc="155" dirty="0">
                <a:latin typeface="Arial"/>
                <a:cs typeface="Arial"/>
              </a:rPr>
              <a:t>drugs </a:t>
            </a:r>
            <a:r>
              <a:rPr sz="2700" spc="120" dirty="0">
                <a:latin typeface="Arial"/>
                <a:cs typeface="Arial"/>
              </a:rPr>
              <a:t>produces </a:t>
            </a:r>
            <a:r>
              <a:rPr sz="2700" spc="140" dirty="0">
                <a:latin typeface="Arial"/>
                <a:cs typeface="Arial"/>
              </a:rPr>
              <a:t>the </a:t>
            </a:r>
            <a:r>
              <a:rPr sz="2700" spc="180" dirty="0">
                <a:latin typeface="Arial"/>
                <a:cs typeface="Arial"/>
              </a:rPr>
              <a:t>toxic </a:t>
            </a:r>
            <a:r>
              <a:rPr sz="2700" spc="125" dirty="0">
                <a:latin typeface="Arial"/>
                <a:cs typeface="Arial"/>
              </a:rPr>
              <a:t>effect </a:t>
            </a:r>
            <a:r>
              <a:rPr sz="2700" spc="204" dirty="0">
                <a:latin typeface="Arial"/>
                <a:cs typeface="Arial"/>
              </a:rPr>
              <a:t>if </a:t>
            </a:r>
            <a:r>
              <a:rPr sz="2700" spc="215" dirty="0">
                <a:latin typeface="Arial"/>
                <a:cs typeface="Arial"/>
              </a:rPr>
              <a:t>it </a:t>
            </a:r>
            <a:r>
              <a:rPr sz="2700" spc="95" dirty="0">
                <a:latin typeface="Arial"/>
                <a:cs typeface="Arial"/>
              </a:rPr>
              <a:t>is  </a:t>
            </a:r>
            <a:r>
              <a:rPr sz="2700" spc="100" dirty="0">
                <a:latin typeface="Arial"/>
                <a:cs typeface="Arial"/>
              </a:rPr>
              <a:t>repeatedly </a:t>
            </a:r>
            <a:r>
              <a:rPr sz="2700" spc="135" dirty="0">
                <a:latin typeface="Arial"/>
                <a:cs typeface="Arial"/>
              </a:rPr>
              <a:t>administered </a:t>
            </a:r>
            <a:r>
              <a:rPr sz="2700" spc="200" dirty="0">
                <a:latin typeface="Arial"/>
                <a:cs typeface="Arial"/>
              </a:rPr>
              <a:t>for </a:t>
            </a:r>
            <a:r>
              <a:rPr sz="2700" spc="165" dirty="0">
                <a:latin typeface="Arial"/>
                <a:cs typeface="Arial"/>
              </a:rPr>
              <a:t>long </a:t>
            </a:r>
            <a:r>
              <a:rPr sz="2700" spc="170" dirty="0">
                <a:latin typeface="Arial"/>
                <a:cs typeface="Arial"/>
              </a:rPr>
              <a:t>time </a:t>
            </a:r>
            <a:r>
              <a:rPr sz="2700" spc="90" dirty="0">
                <a:latin typeface="Arial"/>
                <a:cs typeface="Arial"/>
              </a:rPr>
              <a:t>e.g.  </a:t>
            </a:r>
            <a:r>
              <a:rPr sz="2700" spc="140" dirty="0">
                <a:latin typeface="Arial"/>
                <a:cs typeface="Arial"/>
              </a:rPr>
              <a:t>digitalis, </a:t>
            </a:r>
            <a:r>
              <a:rPr sz="2700" spc="114" dirty="0">
                <a:latin typeface="Arial"/>
                <a:cs typeface="Arial"/>
              </a:rPr>
              <a:t>emetine, </a:t>
            </a:r>
            <a:r>
              <a:rPr sz="2700" spc="50" dirty="0">
                <a:latin typeface="Arial"/>
                <a:cs typeface="Arial"/>
              </a:rPr>
              <a:t>heavy </a:t>
            </a:r>
            <a:r>
              <a:rPr sz="2700" spc="114" dirty="0">
                <a:latin typeface="Arial"/>
                <a:cs typeface="Arial"/>
              </a:rPr>
              <a:t>metals </a:t>
            </a:r>
            <a:r>
              <a:rPr sz="2700" spc="55" dirty="0">
                <a:latin typeface="Arial"/>
                <a:cs typeface="Arial"/>
              </a:rPr>
              <a:t>because </a:t>
            </a:r>
            <a:r>
              <a:rPr sz="2700" spc="85" dirty="0">
                <a:latin typeface="Arial"/>
                <a:cs typeface="Arial"/>
              </a:rPr>
              <a:t>these  </a:t>
            </a:r>
            <a:r>
              <a:rPr sz="2700" spc="155" dirty="0">
                <a:latin typeface="Arial"/>
                <a:cs typeface="Arial"/>
              </a:rPr>
              <a:t>drugs </a:t>
            </a:r>
            <a:r>
              <a:rPr sz="2700" spc="120" dirty="0">
                <a:latin typeface="Arial"/>
                <a:cs typeface="Arial"/>
              </a:rPr>
              <a:t>excreted</a:t>
            </a:r>
            <a:r>
              <a:rPr sz="2700" spc="35" dirty="0">
                <a:latin typeface="Arial"/>
                <a:cs typeface="Arial"/>
              </a:rPr>
              <a:t> </a:t>
            </a:r>
            <a:r>
              <a:rPr sz="2700" spc="114" dirty="0">
                <a:latin typeface="Arial"/>
                <a:cs typeface="Arial"/>
              </a:rPr>
              <a:t>slowly.</a:t>
            </a:r>
            <a:endParaRPr sz="27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Clr>
                <a:srgbClr val="2CA1BE"/>
              </a:buClr>
              <a:buFont typeface="Arial"/>
              <a:buChar char="-"/>
            </a:pPr>
            <a:endParaRPr sz="3500">
              <a:latin typeface="Arial"/>
              <a:cs typeface="Arial"/>
            </a:endParaRPr>
          </a:p>
          <a:p>
            <a:pPr marL="268605" marR="7620" indent="-256540" algn="just">
              <a:lnSpc>
                <a:spcPct val="100000"/>
              </a:lnSpc>
              <a:buClr>
                <a:srgbClr val="2CA1BE"/>
              </a:buClr>
              <a:buSzPct val="66666"/>
              <a:buChar char="-"/>
              <a:tabLst>
                <a:tab pos="269240" algn="l"/>
              </a:tabLst>
            </a:pPr>
            <a:r>
              <a:rPr sz="2700" spc="105" dirty="0">
                <a:latin typeface="Arial"/>
                <a:cs typeface="Arial"/>
              </a:rPr>
              <a:t>This </a:t>
            </a:r>
            <a:r>
              <a:rPr sz="2700" spc="100" dirty="0">
                <a:latin typeface="Arial"/>
                <a:cs typeface="Arial"/>
              </a:rPr>
              <a:t>occurs </a:t>
            </a:r>
            <a:r>
              <a:rPr sz="2700" spc="120" dirty="0">
                <a:latin typeface="Arial"/>
                <a:cs typeface="Arial"/>
              </a:rPr>
              <a:t>due </a:t>
            </a:r>
            <a:r>
              <a:rPr sz="2700" spc="204" dirty="0">
                <a:latin typeface="Arial"/>
                <a:cs typeface="Arial"/>
              </a:rPr>
              <a:t>to </a:t>
            </a:r>
            <a:r>
              <a:rPr sz="2700" spc="105" dirty="0">
                <a:latin typeface="Arial"/>
                <a:cs typeface="Arial"/>
              </a:rPr>
              <a:t>accumulative </a:t>
            </a:r>
            <a:r>
              <a:rPr sz="2700" spc="125" dirty="0">
                <a:latin typeface="Arial"/>
                <a:cs typeface="Arial"/>
              </a:rPr>
              <a:t>effect </a:t>
            </a:r>
            <a:r>
              <a:rPr sz="2700" spc="195" dirty="0">
                <a:latin typeface="Arial"/>
                <a:cs typeface="Arial"/>
              </a:rPr>
              <a:t>of </a:t>
            </a:r>
            <a:r>
              <a:rPr sz="2700" spc="140" dirty="0">
                <a:latin typeface="Arial"/>
                <a:cs typeface="Arial"/>
              </a:rPr>
              <a:t>the  </a:t>
            </a:r>
            <a:r>
              <a:rPr sz="2700" spc="170" dirty="0">
                <a:latin typeface="Arial"/>
                <a:cs typeface="Arial"/>
              </a:rPr>
              <a:t>drug.</a:t>
            </a:r>
            <a:endParaRPr sz="27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770888" y="102107"/>
            <a:ext cx="5614416" cy="50749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17068" y="498094"/>
            <a:ext cx="8421370" cy="551688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105"/>
              </a:spcBef>
            </a:pPr>
            <a:r>
              <a:rPr sz="1550" spc="-450" dirty="0">
                <a:solidFill>
                  <a:srgbClr val="2CA1BE"/>
                </a:solidFill>
                <a:latin typeface="Arial"/>
                <a:cs typeface="Arial"/>
              </a:rPr>
              <a:t></a:t>
            </a:r>
            <a:r>
              <a:rPr sz="1550" spc="750" dirty="0">
                <a:solidFill>
                  <a:srgbClr val="2CA1BE"/>
                </a:solidFill>
                <a:latin typeface="Arial"/>
                <a:cs typeface="Arial"/>
              </a:rPr>
              <a:t> </a:t>
            </a:r>
            <a:r>
              <a:rPr sz="2300" b="1" spc="10" dirty="0">
                <a:latin typeface="Arial"/>
                <a:cs typeface="Arial"/>
              </a:rPr>
              <a:t>Additive</a:t>
            </a:r>
            <a:r>
              <a:rPr sz="2300" b="1" spc="60" dirty="0">
                <a:latin typeface="Arial"/>
                <a:cs typeface="Arial"/>
              </a:rPr>
              <a:t> </a:t>
            </a:r>
            <a:r>
              <a:rPr sz="2300" b="1" spc="20" dirty="0">
                <a:latin typeface="Arial"/>
                <a:cs typeface="Arial"/>
              </a:rPr>
              <a:t>effect:</a:t>
            </a:r>
            <a:endParaRPr sz="2300">
              <a:latin typeface="Arial"/>
              <a:cs typeface="Arial"/>
            </a:endParaRPr>
          </a:p>
          <a:p>
            <a:pPr marL="268605" marR="5715" indent="-256540" algn="just">
              <a:lnSpc>
                <a:spcPts val="2480"/>
              </a:lnSpc>
              <a:spcBef>
                <a:spcPts val="434"/>
              </a:spcBef>
              <a:buClr>
                <a:srgbClr val="2CA1BE"/>
              </a:buClr>
              <a:buSzPct val="67391"/>
              <a:buChar char="-"/>
              <a:tabLst>
                <a:tab pos="269240" algn="l"/>
              </a:tabLst>
            </a:pPr>
            <a:r>
              <a:rPr sz="2300" spc="20" dirty="0">
                <a:latin typeface="Arial"/>
                <a:cs typeface="Arial"/>
              </a:rPr>
              <a:t>When </a:t>
            </a:r>
            <a:r>
              <a:rPr sz="2300" spc="150" dirty="0">
                <a:latin typeface="Arial"/>
                <a:cs typeface="Arial"/>
              </a:rPr>
              <a:t>two </a:t>
            </a:r>
            <a:r>
              <a:rPr sz="2300" spc="145" dirty="0">
                <a:latin typeface="Arial"/>
                <a:cs typeface="Arial"/>
              </a:rPr>
              <a:t>or </a:t>
            </a:r>
            <a:r>
              <a:rPr sz="2300" spc="130" dirty="0">
                <a:latin typeface="Arial"/>
                <a:cs typeface="Arial"/>
              </a:rPr>
              <a:t>more drugs </a:t>
            </a:r>
            <a:r>
              <a:rPr sz="2300" spc="114" dirty="0">
                <a:latin typeface="Arial"/>
                <a:cs typeface="Arial"/>
              </a:rPr>
              <a:t>administered </a:t>
            </a:r>
            <a:r>
              <a:rPr sz="2300" spc="130" dirty="0">
                <a:latin typeface="Arial"/>
                <a:cs typeface="Arial"/>
              </a:rPr>
              <a:t>together </a:t>
            </a:r>
            <a:r>
              <a:rPr sz="2300" spc="75" dirty="0">
                <a:latin typeface="Arial"/>
                <a:cs typeface="Arial"/>
              </a:rPr>
              <a:t>is  </a:t>
            </a:r>
            <a:r>
              <a:rPr sz="2300" spc="95" dirty="0">
                <a:latin typeface="Arial"/>
                <a:cs typeface="Arial"/>
              </a:rPr>
              <a:t>equivalent </a:t>
            </a:r>
            <a:r>
              <a:rPr sz="2300" spc="175" dirty="0">
                <a:latin typeface="Arial"/>
                <a:cs typeface="Arial"/>
              </a:rPr>
              <a:t>to </a:t>
            </a:r>
            <a:r>
              <a:rPr sz="2300" spc="135" dirty="0">
                <a:latin typeface="Arial"/>
                <a:cs typeface="Arial"/>
              </a:rPr>
              <a:t>sum </a:t>
            </a:r>
            <a:r>
              <a:rPr sz="2300" spc="170" dirty="0">
                <a:latin typeface="Arial"/>
                <a:cs typeface="Arial"/>
              </a:rPr>
              <a:t>of </a:t>
            </a:r>
            <a:r>
              <a:rPr sz="2300" spc="135" dirty="0">
                <a:latin typeface="Arial"/>
                <a:cs typeface="Arial"/>
              </a:rPr>
              <a:t>their </a:t>
            </a:r>
            <a:r>
              <a:rPr sz="2300" spc="120" dirty="0">
                <a:latin typeface="Arial"/>
                <a:cs typeface="Arial"/>
              </a:rPr>
              <a:t>individual </a:t>
            </a:r>
            <a:r>
              <a:rPr sz="2300" spc="105" dirty="0">
                <a:latin typeface="Arial"/>
                <a:cs typeface="Arial"/>
              </a:rPr>
              <a:t>pharmacological  action, </a:t>
            </a:r>
            <a:r>
              <a:rPr sz="2300" spc="120" dirty="0">
                <a:latin typeface="Arial"/>
                <a:cs typeface="Arial"/>
              </a:rPr>
              <a:t>the phenomenon </a:t>
            </a:r>
            <a:r>
              <a:rPr sz="2300" spc="90" dirty="0">
                <a:latin typeface="Arial"/>
                <a:cs typeface="Arial"/>
              </a:rPr>
              <a:t>is </a:t>
            </a:r>
            <a:r>
              <a:rPr sz="2300" spc="80" dirty="0">
                <a:latin typeface="Arial"/>
                <a:cs typeface="Arial"/>
              </a:rPr>
              <a:t>called </a:t>
            </a:r>
            <a:r>
              <a:rPr sz="2300" spc="5" dirty="0">
                <a:latin typeface="Arial"/>
                <a:cs typeface="Arial"/>
              </a:rPr>
              <a:t>as </a:t>
            </a:r>
            <a:r>
              <a:rPr sz="2300" spc="110" dirty="0">
                <a:latin typeface="Arial"/>
                <a:cs typeface="Arial"/>
              </a:rPr>
              <a:t>additive</a:t>
            </a:r>
            <a:r>
              <a:rPr sz="2300" spc="25" dirty="0">
                <a:latin typeface="Arial"/>
                <a:cs typeface="Arial"/>
              </a:rPr>
              <a:t> </a:t>
            </a:r>
            <a:r>
              <a:rPr sz="2300" spc="105" dirty="0">
                <a:latin typeface="Arial"/>
                <a:cs typeface="Arial"/>
              </a:rPr>
              <a:t>effect.</a:t>
            </a:r>
            <a:endParaRPr sz="23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Clr>
                <a:srgbClr val="2CA1BE"/>
              </a:buClr>
              <a:buFont typeface="Arial"/>
              <a:buChar char="-"/>
            </a:pPr>
            <a:endParaRPr sz="2850">
              <a:latin typeface="Arial"/>
              <a:cs typeface="Arial"/>
            </a:endParaRPr>
          </a:p>
          <a:p>
            <a:pPr marL="268605" marR="6985" indent="-256540" algn="just">
              <a:lnSpc>
                <a:spcPts val="2480"/>
              </a:lnSpc>
              <a:buClr>
                <a:srgbClr val="2CA1BE"/>
              </a:buClr>
              <a:buSzPct val="67391"/>
              <a:buChar char="-"/>
              <a:tabLst>
                <a:tab pos="269240" algn="l"/>
              </a:tabLst>
            </a:pPr>
            <a:r>
              <a:rPr sz="2300" spc="-15" dirty="0">
                <a:latin typeface="Arial"/>
                <a:cs typeface="Arial"/>
              </a:rPr>
              <a:t>E.g</a:t>
            </a:r>
            <a:r>
              <a:rPr sz="2300" spc="605" dirty="0">
                <a:latin typeface="Arial"/>
                <a:cs typeface="Arial"/>
              </a:rPr>
              <a:t> </a:t>
            </a:r>
            <a:r>
              <a:rPr sz="2300" spc="100" dirty="0">
                <a:latin typeface="Arial"/>
                <a:cs typeface="Arial"/>
              </a:rPr>
              <a:t>ephedrine </a:t>
            </a:r>
            <a:r>
              <a:rPr sz="2300" spc="70" dirty="0">
                <a:latin typeface="Arial"/>
                <a:cs typeface="Arial"/>
              </a:rPr>
              <a:t>&amp; </a:t>
            </a:r>
            <a:r>
              <a:rPr sz="2300" spc="120" dirty="0">
                <a:latin typeface="Arial"/>
                <a:cs typeface="Arial"/>
              </a:rPr>
              <a:t>aminophylline </a:t>
            </a:r>
            <a:r>
              <a:rPr sz="2300" spc="155" dirty="0">
                <a:latin typeface="Arial"/>
                <a:cs typeface="Arial"/>
              </a:rPr>
              <a:t>in </a:t>
            </a:r>
            <a:r>
              <a:rPr sz="2300" spc="120" dirty="0">
                <a:latin typeface="Arial"/>
                <a:cs typeface="Arial"/>
              </a:rPr>
              <a:t>the </a:t>
            </a:r>
            <a:r>
              <a:rPr sz="2300" spc="130" dirty="0">
                <a:latin typeface="Arial"/>
                <a:cs typeface="Arial"/>
              </a:rPr>
              <a:t>treatment </a:t>
            </a:r>
            <a:r>
              <a:rPr sz="2300" spc="155" dirty="0">
                <a:latin typeface="Arial"/>
                <a:cs typeface="Arial"/>
              </a:rPr>
              <a:t>of  </a:t>
            </a:r>
            <a:r>
              <a:rPr sz="2300" spc="120" dirty="0">
                <a:latin typeface="Arial"/>
                <a:cs typeface="Arial"/>
              </a:rPr>
              <a:t>bronchial</a:t>
            </a:r>
            <a:r>
              <a:rPr sz="2300" spc="55" dirty="0">
                <a:latin typeface="Arial"/>
                <a:cs typeface="Arial"/>
              </a:rPr>
              <a:t> </a:t>
            </a:r>
            <a:r>
              <a:rPr sz="2300" spc="95" dirty="0">
                <a:latin typeface="Arial"/>
                <a:cs typeface="Arial"/>
              </a:rPr>
              <a:t>ashtma.</a:t>
            </a:r>
            <a:endParaRPr sz="2300">
              <a:latin typeface="Arial"/>
              <a:cs typeface="Arial"/>
            </a:endParaRPr>
          </a:p>
          <a:p>
            <a:pPr marL="12700" algn="just">
              <a:lnSpc>
                <a:spcPct val="100000"/>
              </a:lnSpc>
              <a:spcBef>
                <a:spcPts val="2980"/>
              </a:spcBef>
            </a:pPr>
            <a:r>
              <a:rPr sz="1550" spc="-450" dirty="0">
                <a:solidFill>
                  <a:srgbClr val="2CA1BE"/>
                </a:solidFill>
                <a:latin typeface="Arial"/>
                <a:cs typeface="Arial"/>
              </a:rPr>
              <a:t></a:t>
            </a:r>
            <a:r>
              <a:rPr sz="1550" spc="750" dirty="0">
                <a:solidFill>
                  <a:srgbClr val="2CA1BE"/>
                </a:solidFill>
                <a:latin typeface="Arial"/>
                <a:cs typeface="Arial"/>
              </a:rPr>
              <a:t> </a:t>
            </a:r>
            <a:r>
              <a:rPr sz="2300" b="1" spc="-30" dirty="0">
                <a:latin typeface="Arial"/>
                <a:cs typeface="Arial"/>
              </a:rPr>
              <a:t>Synergism:</a:t>
            </a:r>
            <a:endParaRPr sz="2300">
              <a:latin typeface="Arial"/>
              <a:cs typeface="Arial"/>
            </a:endParaRPr>
          </a:p>
          <a:p>
            <a:pPr marL="268605" marR="5080" indent="-256540" algn="just">
              <a:lnSpc>
                <a:spcPts val="2480"/>
              </a:lnSpc>
              <a:spcBef>
                <a:spcPts val="434"/>
              </a:spcBef>
              <a:buClr>
                <a:srgbClr val="2CA1BE"/>
              </a:buClr>
              <a:buSzPct val="67391"/>
              <a:buChar char="-"/>
              <a:tabLst>
                <a:tab pos="269240" algn="l"/>
              </a:tabLst>
            </a:pPr>
            <a:r>
              <a:rPr sz="2300" spc="20" dirty="0">
                <a:latin typeface="Arial"/>
                <a:cs typeface="Arial"/>
              </a:rPr>
              <a:t>When </a:t>
            </a:r>
            <a:r>
              <a:rPr sz="2300" spc="95" dirty="0">
                <a:latin typeface="Arial"/>
                <a:cs typeface="Arial"/>
              </a:rPr>
              <a:t>desired </a:t>
            </a:r>
            <a:r>
              <a:rPr sz="2300" spc="110" dirty="0">
                <a:latin typeface="Arial"/>
                <a:cs typeface="Arial"/>
              </a:rPr>
              <a:t>therapeutic </a:t>
            </a:r>
            <a:r>
              <a:rPr sz="2300" spc="114" dirty="0">
                <a:latin typeface="Arial"/>
                <a:cs typeface="Arial"/>
              </a:rPr>
              <a:t>result </a:t>
            </a:r>
            <a:r>
              <a:rPr sz="2300" spc="80" dirty="0">
                <a:latin typeface="Arial"/>
                <a:cs typeface="Arial"/>
              </a:rPr>
              <a:t>needed </a:t>
            </a:r>
            <a:r>
              <a:rPr sz="2300" spc="90" dirty="0">
                <a:latin typeface="Arial"/>
                <a:cs typeface="Arial"/>
              </a:rPr>
              <a:t>is </a:t>
            </a:r>
            <a:r>
              <a:rPr sz="2300" spc="155" dirty="0">
                <a:latin typeface="Arial"/>
                <a:cs typeface="Arial"/>
              </a:rPr>
              <a:t>difficult </a:t>
            </a:r>
            <a:r>
              <a:rPr sz="2300" spc="165" dirty="0">
                <a:latin typeface="Arial"/>
                <a:cs typeface="Arial"/>
              </a:rPr>
              <a:t>to  </a:t>
            </a:r>
            <a:r>
              <a:rPr sz="2300" spc="50" dirty="0">
                <a:latin typeface="Arial"/>
                <a:cs typeface="Arial"/>
              </a:rPr>
              <a:t>achieve </a:t>
            </a:r>
            <a:r>
              <a:rPr sz="2300" spc="150" dirty="0">
                <a:latin typeface="Arial"/>
                <a:cs typeface="Arial"/>
              </a:rPr>
              <a:t>with </a:t>
            </a:r>
            <a:r>
              <a:rPr sz="2300" spc="100" dirty="0">
                <a:latin typeface="Arial"/>
                <a:cs typeface="Arial"/>
              </a:rPr>
              <a:t>single </a:t>
            </a:r>
            <a:r>
              <a:rPr sz="2300" spc="155" dirty="0">
                <a:latin typeface="Arial"/>
                <a:cs typeface="Arial"/>
              </a:rPr>
              <a:t>drug </a:t>
            </a:r>
            <a:r>
              <a:rPr sz="2300" spc="105" dirty="0">
                <a:latin typeface="Arial"/>
                <a:cs typeface="Arial"/>
              </a:rPr>
              <a:t>at </a:t>
            </a:r>
            <a:r>
              <a:rPr sz="2300" spc="140" dirty="0">
                <a:latin typeface="Arial"/>
                <a:cs typeface="Arial"/>
              </a:rPr>
              <a:t>that </a:t>
            </a:r>
            <a:r>
              <a:rPr sz="2300" spc="145" dirty="0">
                <a:latin typeface="Arial"/>
                <a:cs typeface="Arial"/>
              </a:rPr>
              <a:t>time </a:t>
            </a:r>
            <a:r>
              <a:rPr sz="2300" spc="150" dirty="0">
                <a:latin typeface="Arial"/>
                <a:cs typeface="Arial"/>
              </a:rPr>
              <a:t>two </a:t>
            </a:r>
            <a:r>
              <a:rPr sz="2300" spc="155" dirty="0">
                <a:latin typeface="Arial"/>
                <a:cs typeface="Arial"/>
              </a:rPr>
              <a:t>or </a:t>
            </a:r>
            <a:r>
              <a:rPr sz="2300" spc="130" dirty="0">
                <a:latin typeface="Arial"/>
                <a:cs typeface="Arial"/>
              </a:rPr>
              <a:t>more </a:t>
            </a:r>
            <a:r>
              <a:rPr sz="2300" spc="125" dirty="0">
                <a:latin typeface="Arial"/>
                <a:cs typeface="Arial"/>
              </a:rPr>
              <a:t>drugs  </a:t>
            </a:r>
            <a:r>
              <a:rPr sz="2300" spc="50" dirty="0">
                <a:latin typeface="Arial"/>
                <a:cs typeface="Arial"/>
              </a:rPr>
              <a:t>are </a:t>
            </a:r>
            <a:r>
              <a:rPr sz="2300" spc="85" dirty="0">
                <a:latin typeface="Arial"/>
                <a:cs typeface="Arial"/>
              </a:rPr>
              <a:t>used </a:t>
            </a:r>
            <a:r>
              <a:rPr sz="2300" spc="145" dirty="0">
                <a:latin typeface="Arial"/>
                <a:cs typeface="Arial"/>
              </a:rPr>
              <a:t>in </a:t>
            </a:r>
            <a:r>
              <a:rPr sz="2300" spc="120" dirty="0">
                <a:latin typeface="Arial"/>
                <a:cs typeface="Arial"/>
              </a:rPr>
              <a:t>the </a:t>
            </a:r>
            <a:r>
              <a:rPr sz="2300" spc="135" dirty="0">
                <a:latin typeface="Arial"/>
                <a:cs typeface="Arial"/>
              </a:rPr>
              <a:t>combination </a:t>
            </a:r>
            <a:r>
              <a:rPr sz="2300" spc="185" dirty="0">
                <a:latin typeface="Arial"/>
                <a:cs typeface="Arial"/>
              </a:rPr>
              <a:t>form </a:t>
            </a:r>
            <a:r>
              <a:rPr sz="2300" spc="165" dirty="0">
                <a:latin typeface="Arial"/>
                <a:cs typeface="Arial"/>
              </a:rPr>
              <a:t>for </a:t>
            </a:r>
            <a:r>
              <a:rPr sz="2300" spc="90" dirty="0">
                <a:latin typeface="Arial"/>
                <a:cs typeface="Arial"/>
              </a:rPr>
              <a:t>increasing </a:t>
            </a:r>
            <a:r>
              <a:rPr sz="2300" spc="135" dirty="0">
                <a:latin typeface="Arial"/>
                <a:cs typeface="Arial"/>
              </a:rPr>
              <a:t>their  </a:t>
            </a:r>
            <a:r>
              <a:rPr sz="2300" spc="110" dirty="0">
                <a:latin typeface="Arial"/>
                <a:cs typeface="Arial"/>
              </a:rPr>
              <a:t>action </a:t>
            </a:r>
            <a:r>
              <a:rPr sz="2300" spc="130" dirty="0">
                <a:latin typeface="Arial"/>
                <a:cs typeface="Arial"/>
              </a:rPr>
              <a:t>this </a:t>
            </a:r>
            <a:r>
              <a:rPr sz="2300" spc="120" dirty="0">
                <a:latin typeface="Arial"/>
                <a:cs typeface="Arial"/>
              </a:rPr>
              <a:t>phenomenon </a:t>
            </a:r>
            <a:r>
              <a:rPr sz="2300" spc="90" dirty="0">
                <a:latin typeface="Arial"/>
                <a:cs typeface="Arial"/>
              </a:rPr>
              <a:t>is </a:t>
            </a:r>
            <a:r>
              <a:rPr sz="2300" spc="80" dirty="0">
                <a:latin typeface="Arial"/>
                <a:cs typeface="Arial"/>
              </a:rPr>
              <a:t>called</a:t>
            </a:r>
            <a:r>
              <a:rPr sz="2300" spc="-70" dirty="0">
                <a:latin typeface="Arial"/>
                <a:cs typeface="Arial"/>
              </a:rPr>
              <a:t> </a:t>
            </a:r>
            <a:r>
              <a:rPr sz="2300" spc="105" dirty="0">
                <a:latin typeface="Arial"/>
                <a:cs typeface="Arial"/>
              </a:rPr>
              <a:t>synergism.</a:t>
            </a:r>
            <a:endParaRPr sz="23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Clr>
                <a:srgbClr val="2CA1BE"/>
              </a:buClr>
              <a:buFont typeface="Arial"/>
              <a:buChar char="-"/>
            </a:pPr>
            <a:endParaRPr sz="2850">
              <a:latin typeface="Arial"/>
              <a:cs typeface="Arial"/>
            </a:endParaRPr>
          </a:p>
          <a:p>
            <a:pPr marL="268605" marR="5080" indent="-256540" algn="just">
              <a:lnSpc>
                <a:spcPts val="2480"/>
              </a:lnSpc>
              <a:buClr>
                <a:srgbClr val="2CA1BE"/>
              </a:buClr>
              <a:buSzPct val="67391"/>
              <a:buChar char="-"/>
              <a:tabLst>
                <a:tab pos="269240" algn="l"/>
              </a:tabLst>
            </a:pPr>
            <a:r>
              <a:rPr sz="2300" spc="10" dirty="0">
                <a:latin typeface="Arial"/>
                <a:cs typeface="Arial"/>
              </a:rPr>
              <a:t>E.g.</a:t>
            </a:r>
            <a:r>
              <a:rPr sz="2300" spc="655" dirty="0">
                <a:latin typeface="Arial"/>
                <a:cs typeface="Arial"/>
              </a:rPr>
              <a:t> </a:t>
            </a:r>
            <a:r>
              <a:rPr sz="2300" spc="95" dirty="0">
                <a:latin typeface="Arial"/>
                <a:cs typeface="Arial"/>
              </a:rPr>
              <a:t>procaine </a:t>
            </a:r>
            <a:r>
              <a:rPr sz="2300" spc="70" dirty="0">
                <a:latin typeface="Arial"/>
                <a:cs typeface="Arial"/>
              </a:rPr>
              <a:t>&amp; </a:t>
            </a:r>
            <a:r>
              <a:rPr sz="2300" spc="90" dirty="0">
                <a:latin typeface="Arial"/>
                <a:cs typeface="Arial"/>
              </a:rPr>
              <a:t>adrenaline </a:t>
            </a:r>
            <a:r>
              <a:rPr sz="2300" spc="130" dirty="0">
                <a:latin typeface="Arial"/>
                <a:cs typeface="Arial"/>
              </a:rPr>
              <a:t>combination, </a:t>
            </a:r>
            <a:r>
              <a:rPr sz="2300" spc="60" dirty="0">
                <a:latin typeface="Arial"/>
                <a:cs typeface="Arial"/>
              </a:rPr>
              <a:t>increase </a:t>
            </a:r>
            <a:r>
              <a:rPr sz="2300" spc="120" dirty="0">
                <a:latin typeface="Arial"/>
                <a:cs typeface="Arial"/>
              </a:rPr>
              <a:t>the  </a:t>
            </a:r>
            <a:r>
              <a:rPr sz="2300" spc="140" dirty="0">
                <a:latin typeface="Arial"/>
                <a:cs typeface="Arial"/>
              </a:rPr>
              <a:t>duration </a:t>
            </a:r>
            <a:r>
              <a:rPr sz="2300" spc="170" dirty="0">
                <a:latin typeface="Arial"/>
                <a:cs typeface="Arial"/>
              </a:rPr>
              <a:t>of </a:t>
            </a:r>
            <a:r>
              <a:rPr sz="2300" spc="110" dirty="0">
                <a:latin typeface="Arial"/>
                <a:cs typeface="Arial"/>
              </a:rPr>
              <a:t>action </a:t>
            </a:r>
            <a:r>
              <a:rPr sz="2300" spc="170" dirty="0">
                <a:latin typeface="Arial"/>
                <a:cs typeface="Arial"/>
              </a:rPr>
              <a:t>of</a:t>
            </a:r>
            <a:r>
              <a:rPr sz="2300" spc="-120" dirty="0">
                <a:latin typeface="Arial"/>
                <a:cs typeface="Arial"/>
              </a:rPr>
              <a:t> </a:t>
            </a:r>
            <a:r>
              <a:rPr sz="2300" spc="95" dirty="0">
                <a:latin typeface="Arial"/>
                <a:cs typeface="Arial"/>
              </a:rPr>
              <a:t>procaine.</a:t>
            </a:r>
            <a:endParaRPr sz="23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770888" y="0"/>
            <a:ext cx="5614416" cy="4800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17068" y="616966"/>
            <a:ext cx="8421370" cy="5334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algn="just">
              <a:lnSpc>
                <a:spcPts val="2900"/>
              </a:lnSpc>
              <a:spcBef>
                <a:spcPts val="95"/>
              </a:spcBef>
            </a:pPr>
            <a:r>
              <a:rPr sz="1700" spc="-500" dirty="0">
                <a:solidFill>
                  <a:srgbClr val="2CA1BE"/>
                </a:solidFill>
                <a:latin typeface="Arial"/>
                <a:cs typeface="Arial"/>
              </a:rPr>
              <a:t></a:t>
            </a:r>
            <a:r>
              <a:rPr sz="1700" spc="635" dirty="0">
                <a:solidFill>
                  <a:srgbClr val="2CA1BE"/>
                </a:solidFill>
                <a:latin typeface="Arial"/>
                <a:cs typeface="Arial"/>
              </a:rPr>
              <a:t> </a:t>
            </a:r>
            <a:r>
              <a:rPr sz="2500" b="1" spc="10" dirty="0">
                <a:latin typeface="Arial"/>
                <a:cs typeface="Arial"/>
              </a:rPr>
              <a:t>Antagonism:</a:t>
            </a:r>
            <a:endParaRPr sz="2500">
              <a:latin typeface="Arial"/>
              <a:cs typeface="Arial"/>
            </a:endParaRPr>
          </a:p>
          <a:p>
            <a:pPr marL="268605" marR="5080" indent="-256540" algn="just">
              <a:lnSpc>
                <a:spcPts val="2400"/>
              </a:lnSpc>
              <a:spcBef>
                <a:spcPts val="475"/>
              </a:spcBef>
              <a:buClr>
                <a:srgbClr val="2CA1BE"/>
              </a:buClr>
              <a:buSzPct val="68000"/>
              <a:buChar char="-"/>
              <a:tabLst>
                <a:tab pos="269240" algn="l"/>
              </a:tabLst>
            </a:pPr>
            <a:r>
              <a:rPr sz="2500" spc="15" dirty="0">
                <a:latin typeface="Arial"/>
                <a:cs typeface="Arial"/>
              </a:rPr>
              <a:t>When </a:t>
            </a:r>
            <a:r>
              <a:rPr sz="2500" spc="125" dirty="0">
                <a:latin typeface="Arial"/>
                <a:cs typeface="Arial"/>
              </a:rPr>
              <a:t>the </a:t>
            </a:r>
            <a:r>
              <a:rPr sz="2500" spc="114" dirty="0">
                <a:latin typeface="Arial"/>
                <a:cs typeface="Arial"/>
              </a:rPr>
              <a:t>action </a:t>
            </a:r>
            <a:r>
              <a:rPr sz="2500" spc="180" dirty="0">
                <a:latin typeface="Arial"/>
                <a:cs typeface="Arial"/>
              </a:rPr>
              <a:t>of </a:t>
            </a:r>
            <a:r>
              <a:rPr sz="2500" spc="95" dirty="0">
                <a:latin typeface="Arial"/>
                <a:cs typeface="Arial"/>
              </a:rPr>
              <a:t>one </a:t>
            </a:r>
            <a:r>
              <a:rPr sz="2500" spc="170" dirty="0">
                <a:latin typeface="Arial"/>
                <a:cs typeface="Arial"/>
              </a:rPr>
              <a:t>drug </a:t>
            </a:r>
            <a:r>
              <a:rPr sz="2500" spc="90" dirty="0">
                <a:latin typeface="Arial"/>
                <a:cs typeface="Arial"/>
              </a:rPr>
              <a:t>is </a:t>
            </a:r>
            <a:r>
              <a:rPr sz="2500" spc="114" dirty="0">
                <a:latin typeface="Arial"/>
                <a:cs typeface="Arial"/>
              </a:rPr>
              <a:t>opposed by </a:t>
            </a:r>
            <a:r>
              <a:rPr sz="2500" spc="125" dirty="0">
                <a:latin typeface="Arial"/>
                <a:cs typeface="Arial"/>
              </a:rPr>
              <a:t>the  </a:t>
            </a:r>
            <a:r>
              <a:rPr sz="2500" spc="140" dirty="0">
                <a:latin typeface="Arial"/>
                <a:cs typeface="Arial"/>
              </a:rPr>
              <a:t>other </a:t>
            </a:r>
            <a:r>
              <a:rPr sz="2500" spc="170" dirty="0">
                <a:latin typeface="Arial"/>
                <a:cs typeface="Arial"/>
              </a:rPr>
              <a:t>drug </a:t>
            </a:r>
            <a:r>
              <a:rPr sz="2500" spc="150" dirty="0">
                <a:latin typeface="Arial"/>
                <a:cs typeface="Arial"/>
              </a:rPr>
              <a:t>on </a:t>
            </a:r>
            <a:r>
              <a:rPr sz="2500" spc="130" dirty="0">
                <a:latin typeface="Arial"/>
                <a:cs typeface="Arial"/>
              </a:rPr>
              <a:t>the </a:t>
            </a:r>
            <a:r>
              <a:rPr sz="2500" spc="60" dirty="0">
                <a:latin typeface="Arial"/>
                <a:cs typeface="Arial"/>
              </a:rPr>
              <a:t>same </a:t>
            </a:r>
            <a:r>
              <a:rPr sz="2500" spc="114" dirty="0">
                <a:latin typeface="Arial"/>
                <a:cs typeface="Arial"/>
              </a:rPr>
              <a:t>physiological </a:t>
            </a:r>
            <a:r>
              <a:rPr sz="2500" spc="95" dirty="0">
                <a:latin typeface="Arial"/>
                <a:cs typeface="Arial"/>
              </a:rPr>
              <a:t>system </a:t>
            </a:r>
            <a:r>
              <a:rPr sz="2500" spc="100" dirty="0">
                <a:latin typeface="Arial"/>
                <a:cs typeface="Arial"/>
              </a:rPr>
              <a:t>is  </a:t>
            </a:r>
            <a:r>
              <a:rPr sz="2500" spc="155" dirty="0">
                <a:latin typeface="Arial"/>
                <a:cs typeface="Arial"/>
              </a:rPr>
              <a:t>known </a:t>
            </a:r>
            <a:r>
              <a:rPr sz="2500" spc="5" dirty="0">
                <a:latin typeface="Arial"/>
                <a:cs typeface="Arial"/>
              </a:rPr>
              <a:t>as </a:t>
            </a:r>
            <a:r>
              <a:rPr sz="2500" spc="165" dirty="0">
                <a:latin typeface="Arial"/>
                <a:cs typeface="Arial"/>
              </a:rPr>
              <a:t>drug</a:t>
            </a:r>
            <a:r>
              <a:rPr sz="2500" spc="140" dirty="0">
                <a:latin typeface="Arial"/>
                <a:cs typeface="Arial"/>
              </a:rPr>
              <a:t> </a:t>
            </a:r>
            <a:r>
              <a:rPr sz="2500" spc="120" dirty="0">
                <a:latin typeface="Arial"/>
                <a:cs typeface="Arial"/>
              </a:rPr>
              <a:t>antagonism.</a:t>
            </a:r>
            <a:endParaRPr sz="2500">
              <a:latin typeface="Arial"/>
              <a:cs typeface="Arial"/>
            </a:endParaRPr>
          </a:p>
          <a:p>
            <a:pPr marL="268605" marR="6350" indent="-256540" algn="just">
              <a:lnSpc>
                <a:spcPts val="2400"/>
              </a:lnSpc>
              <a:spcBef>
                <a:spcPts val="3210"/>
              </a:spcBef>
              <a:buClr>
                <a:srgbClr val="2CA1BE"/>
              </a:buClr>
              <a:buSzPct val="68000"/>
              <a:buChar char="-"/>
              <a:tabLst>
                <a:tab pos="269240" algn="l"/>
              </a:tabLst>
            </a:pPr>
            <a:r>
              <a:rPr sz="2500" spc="65" dirty="0">
                <a:latin typeface="Arial"/>
                <a:cs typeface="Arial"/>
              </a:rPr>
              <a:t>The </a:t>
            </a:r>
            <a:r>
              <a:rPr sz="2500" spc="60" dirty="0">
                <a:latin typeface="Arial"/>
                <a:cs typeface="Arial"/>
              </a:rPr>
              <a:t>use  </a:t>
            </a:r>
            <a:r>
              <a:rPr sz="2500" spc="180" dirty="0">
                <a:latin typeface="Arial"/>
                <a:cs typeface="Arial"/>
              </a:rPr>
              <a:t>of </a:t>
            </a:r>
            <a:r>
              <a:rPr sz="2500" spc="120" dirty="0">
                <a:latin typeface="Arial"/>
                <a:cs typeface="Arial"/>
              </a:rPr>
              <a:t>antagonistic </a:t>
            </a:r>
            <a:r>
              <a:rPr sz="2500" spc="85" dirty="0">
                <a:latin typeface="Arial"/>
                <a:cs typeface="Arial"/>
              </a:rPr>
              <a:t>response</a:t>
            </a:r>
            <a:r>
              <a:rPr sz="2500" spc="860" dirty="0">
                <a:latin typeface="Arial"/>
                <a:cs typeface="Arial"/>
              </a:rPr>
              <a:t> </a:t>
            </a:r>
            <a:r>
              <a:rPr sz="2500" spc="190" dirty="0">
                <a:latin typeface="Arial"/>
                <a:cs typeface="Arial"/>
              </a:rPr>
              <a:t>to </a:t>
            </a:r>
            <a:r>
              <a:rPr sz="2500" spc="135" dirty="0">
                <a:latin typeface="Arial"/>
                <a:cs typeface="Arial"/>
              </a:rPr>
              <a:t>drugs </a:t>
            </a:r>
            <a:r>
              <a:rPr sz="2500" spc="85" dirty="0">
                <a:latin typeface="Arial"/>
                <a:cs typeface="Arial"/>
              </a:rPr>
              <a:t>is  valuable </a:t>
            </a:r>
            <a:r>
              <a:rPr sz="2500" spc="155" dirty="0">
                <a:latin typeface="Arial"/>
                <a:cs typeface="Arial"/>
              </a:rPr>
              <a:t>in </a:t>
            </a:r>
            <a:r>
              <a:rPr sz="2500" spc="125" dirty="0">
                <a:latin typeface="Arial"/>
                <a:cs typeface="Arial"/>
              </a:rPr>
              <a:t>the </a:t>
            </a:r>
            <a:r>
              <a:rPr sz="2500" spc="140" dirty="0">
                <a:latin typeface="Arial"/>
                <a:cs typeface="Arial"/>
              </a:rPr>
              <a:t>treatment </a:t>
            </a:r>
            <a:r>
              <a:rPr sz="2500" spc="180" dirty="0">
                <a:latin typeface="Arial"/>
                <a:cs typeface="Arial"/>
              </a:rPr>
              <a:t>of</a:t>
            </a:r>
            <a:r>
              <a:rPr sz="2500" spc="-25" dirty="0">
                <a:latin typeface="Arial"/>
                <a:cs typeface="Arial"/>
              </a:rPr>
              <a:t> </a:t>
            </a:r>
            <a:r>
              <a:rPr sz="2500" spc="135" dirty="0">
                <a:latin typeface="Arial"/>
                <a:cs typeface="Arial"/>
              </a:rPr>
              <a:t>poisoning.</a:t>
            </a:r>
            <a:endParaRPr sz="2500">
              <a:latin typeface="Arial"/>
              <a:cs typeface="Arial"/>
            </a:endParaRPr>
          </a:p>
          <a:p>
            <a:pPr marL="268605" marR="5080" indent="-256540" algn="just">
              <a:lnSpc>
                <a:spcPct val="80000"/>
              </a:lnSpc>
              <a:spcBef>
                <a:spcPts val="3225"/>
              </a:spcBef>
              <a:buClr>
                <a:srgbClr val="2CA1BE"/>
              </a:buClr>
              <a:buSzPct val="68000"/>
              <a:buChar char="-"/>
              <a:tabLst>
                <a:tab pos="269240" algn="l"/>
              </a:tabLst>
            </a:pPr>
            <a:r>
              <a:rPr sz="2500" spc="10" dirty="0">
                <a:latin typeface="Arial"/>
                <a:cs typeface="Arial"/>
              </a:rPr>
              <a:t>E.g. </a:t>
            </a:r>
            <a:r>
              <a:rPr sz="2500" spc="190" dirty="0">
                <a:latin typeface="Arial"/>
                <a:cs typeface="Arial"/>
              </a:rPr>
              <a:t>milk </a:t>
            </a:r>
            <a:r>
              <a:rPr sz="2500" spc="180" dirty="0">
                <a:latin typeface="Arial"/>
                <a:cs typeface="Arial"/>
              </a:rPr>
              <a:t>of </a:t>
            </a:r>
            <a:r>
              <a:rPr sz="2500" spc="90" dirty="0">
                <a:latin typeface="Arial"/>
                <a:cs typeface="Arial"/>
              </a:rPr>
              <a:t>magnesia is </a:t>
            </a:r>
            <a:r>
              <a:rPr sz="2500" spc="105" dirty="0">
                <a:latin typeface="Arial"/>
                <a:cs typeface="Arial"/>
              </a:rPr>
              <a:t>given </a:t>
            </a:r>
            <a:r>
              <a:rPr sz="2500" spc="160" dirty="0">
                <a:latin typeface="Arial"/>
                <a:cs typeface="Arial"/>
              </a:rPr>
              <a:t>in </a:t>
            </a:r>
            <a:r>
              <a:rPr sz="2500" spc="85" dirty="0">
                <a:latin typeface="Arial"/>
                <a:cs typeface="Arial"/>
              </a:rPr>
              <a:t>acid </a:t>
            </a:r>
            <a:r>
              <a:rPr sz="2500" spc="140" dirty="0">
                <a:latin typeface="Arial"/>
                <a:cs typeface="Arial"/>
              </a:rPr>
              <a:t>poisoning  </a:t>
            </a:r>
            <a:r>
              <a:rPr sz="2500" spc="90" dirty="0">
                <a:latin typeface="Arial"/>
                <a:cs typeface="Arial"/>
              </a:rPr>
              <a:t>where </a:t>
            </a:r>
            <a:r>
              <a:rPr sz="2500" spc="100" dirty="0">
                <a:latin typeface="Arial"/>
                <a:cs typeface="Arial"/>
              </a:rPr>
              <a:t>alkaline </a:t>
            </a:r>
            <a:r>
              <a:rPr sz="2500" spc="114" dirty="0">
                <a:latin typeface="Arial"/>
                <a:cs typeface="Arial"/>
              </a:rPr>
              <a:t>effect </a:t>
            </a:r>
            <a:r>
              <a:rPr sz="2500" spc="180" dirty="0">
                <a:latin typeface="Arial"/>
                <a:cs typeface="Arial"/>
              </a:rPr>
              <a:t>of </a:t>
            </a:r>
            <a:r>
              <a:rPr sz="2500" spc="195" dirty="0">
                <a:latin typeface="Arial"/>
                <a:cs typeface="Arial"/>
              </a:rPr>
              <a:t>milk </a:t>
            </a:r>
            <a:r>
              <a:rPr sz="2500" spc="180" dirty="0">
                <a:latin typeface="Arial"/>
                <a:cs typeface="Arial"/>
              </a:rPr>
              <a:t>of </a:t>
            </a:r>
            <a:r>
              <a:rPr sz="2500" spc="90" dirty="0">
                <a:latin typeface="Arial"/>
                <a:cs typeface="Arial"/>
              </a:rPr>
              <a:t>magnesia </a:t>
            </a:r>
            <a:r>
              <a:rPr sz="2500" spc="105" dirty="0">
                <a:latin typeface="Arial"/>
                <a:cs typeface="Arial"/>
              </a:rPr>
              <a:t>neutralise  </a:t>
            </a:r>
            <a:r>
              <a:rPr sz="2500" spc="125" dirty="0">
                <a:latin typeface="Arial"/>
                <a:cs typeface="Arial"/>
              </a:rPr>
              <a:t>the </a:t>
            </a:r>
            <a:r>
              <a:rPr sz="2500" spc="110" dirty="0">
                <a:latin typeface="Arial"/>
                <a:cs typeface="Arial"/>
              </a:rPr>
              <a:t>effect </a:t>
            </a:r>
            <a:r>
              <a:rPr sz="2500" spc="180" dirty="0">
                <a:latin typeface="Arial"/>
                <a:cs typeface="Arial"/>
              </a:rPr>
              <a:t>of </a:t>
            </a:r>
            <a:r>
              <a:rPr sz="2500" spc="85" dirty="0">
                <a:latin typeface="Arial"/>
                <a:cs typeface="Arial"/>
              </a:rPr>
              <a:t>acid</a:t>
            </a:r>
            <a:r>
              <a:rPr sz="2500" spc="-25" dirty="0">
                <a:latin typeface="Arial"/>
                <a:cs typeface="Arial"/>
              </a:rPr>
              <a:t> </a:t>
            </a:r>
            <a:r>
              <a:rPr sz="2500" spc="135" dirty="0">
                <a:latin typeface="Arial"/>
                <a:cs typeface="Arial"/>
              </a:rPr>
              <a:t>poisoning.</a:t>
            </a:r>
            <a:endParaRPr sz="2500">
              <a:latin typeface="Arial"/>
              <a:cs typeface="Arial"/>
            </a:endParaRPr>
          </a:p>
          <a:p>
            <a:pPr marL="268605" marR="5080" indent="-256540" algn="just">
              <a:lnSpc>
                <a:spcPct val="80000"/>
              </a:lnSpc>
              <a:spcBef>
                <a:spcPts val="3190"/>
              </a:spcBef>
              <a:buClr>
                <a:srgbClr val="2CA1BE"/>
              </a:buClr>
              <a:buSzPct val="68000"/>
              <a:buChar char="-"/>
              <a:tabLst>
                <a:tab pos="269240" algn="l"/>
              </a:tabLst>
            </a:pPr>
            <a:r>
              <a:rPr sz="2500" spc="15" dirty="0">
                <a:latin typeface="Arial"/>
                <a:cs typeface="Arial"/>
              </a:rPr>
              <a:t>When </a:t>
            </a:r>
            <a:r>
              <a:rPr sz="2500" spc="95" dirty="0">
                <a:latin typeface="Arial"/>
                <a:cs typeface="Arial"/>
              </a:rPr>
              <a:t>adrenaline </a:t>
            </a:r>
            <a:r>
              <a:rPr sz="2500" spc="70" dirty="0">
                <a:latin typeface="Arial"/>
                <a:cs typeface="Arial"/>
              </a:rPr>
              <a:t>&amp; </a:t>
            </a:r>
            <a:r>
              <a:rPr sz="2500" spc="90" dirty="0">
                <a:latin typeface="Arial"/>
                <a:cs typeface="Arial"/>
              </a:rPr>
              <a:t>acetylcholine </a:t>
            </a:r>
            <a:r>
              <a:rPr sz="2500" spc="55" dirty="0">
                <a:latin typeface="Arial"/>
                <a:cs typeface="Arial"/>
              </a:rPr>
              <a:t>are </a:t>
            </a:r>
            <a:r>
              <a:rPr sz="2500" spc="105" dirty="0">
                <a:latin typeface="Arial"/>
                <a:cs typeface="Arial"/>
              </a:rPr>
              <a:t>given </a:t>
            </a:r>
            <a:r>
              <a:rPr sz="2500" spc="130" dirty="0">
                <a:latin typeface="Arial"/>
                <a:cs typeface="Arial"/>
              </a:rPr>
              <a:t>together,  </a:t>
            </a:r>
            <a:r>
              <a:rPr sz="2500" spc="110" dirty="0">
                <a:latin typeface="Arial"/>
                <a:cs typeface="Arial"/>
              </a:rPr>
              <a:t>they </a:t>
            </a:r>
            <a:r>
              <a:rPr sz="2500" spc="105" dirty="0">
                <a:latin typeface="Arial"/>
                <a:cs typeface="Arial"/>
              </a:rPr>
              <a:t>neutralise </a:t>
            </a:r>
            <a:r>
              <a:rPr sz="2500" spc="130" dirty="0">
                <a:latin typeface="Arial"/>
                <a:cs typeface="Arial"/>
              </a:rPr>
              <a:t>the </a:t>
            </a:r>
            <a:r>
              <a:rPr sz="2500" spc="110" dirty="0">
                <a:latin typeface="Arial"/>
                <a:cs typeface="Arial"/>
              </a:rPr>
              <a:t>effect </a:t>
            </a:r>
            <a:r>
              <a:rPr sz="2500" spc="180" dirty="0">
                <a:latin typeface="Arial"/>
                <a:cs typeface="Arial"/>
              </a:rPr>
              <a:t>of </a:t>
            </a:r>
            <a:r>
              <a:rPr sz="2500" spc="40" dirty="0">
                <a:latin typeface="Arial"/>
                <a:cs typeface="Arial"/>
              </a:rPr>
              <a:t>each </a:t>
            </a:r>
            <a:r>
              <a:rPr sz="2500" spc="140" dirty="0">
                <a:latin typeface="Arial"/>
                <a:cs typeface="Arial"/>
              </a:rPr>
              <a:t>other </a:t>
            </a:r>
            <a:r>
              <a:rPr sz="2500" spc="110" dirty="0">
                <a:latin typeface="Arial"/>
                <a:cs typeface="Arial"/>
              </a:rPr>
              <a:t>due </a:t>
            </a:r>
            <a:r>
              <a:rPr sz="2500" spc="190" dirty="0">
                <a:latin typeface="Arial"/>
                <a:cs typeface="Arial"/>
              </a:rPr>
              <a:t>to  </a:t>
            </a:r>
            <a:r>
              <a:rPr sz="2500" spc="125" dirty="0">
                <a:latin typeface="Arial"/>
                <a:cs typeface="Arial"/>
              </a:rPr>
              <a:t>antagonism </a:t>
            </a:r>
            <a:r>
              <a:rPr sz="2500" spc="50" dirty="0">
                <a:latin typeface="Arial"/>
                <a:cs typeface="Arial"/>
              </a:rPr>
              <a:t>because </a:t>
            </a:r>
            <a:r>
              <a:rPr sz="2500" spc="95" dirty="0">
                <a:latin typeface="Arial"/>
                <a:cs typeface="Arial"/>
              </a:rPr>
              <a:t>adrenaline </a:t>
            </a:r>
            <a:r>
              <a:rPr sz="2500" spc="90" dirty="0">
                <a:latin typeface="Arial"/>
                <a:cs typeface="Arial"/>
              </a:rPr>
              <a:t>is </a:t>
            </a:r>
            <a:r>
              <a:rPr sz="2500" spc="114" dirty="0">
                <a:latin typeface="Arial"/>
                <a:cs typeface="Arial"/>
              </a:rPr>
              <a:t>vasoconstrictor </a:t>
            </a:r>
            <a:r>
              <a:rPr sz="2500" spc="70" dirty="0">
                <a:latin typeface="Arial"/>
                <a:cs typeface="Arial"/>
              </a:rPr>
              <a:t>&amp;  </a:t>
            </a:r>
            <a:r>
              <a:rPr sz="2500" spc="95" dirty="0">
                <a:latin typeface="Arial"/>
                <a:cs typeface="Arial"/>
              </a:rPr>
              <a:t>acetylcholine </a:t>
            </a:r>
            <a:r>
              <a:rPr sz="2500" spc="90" dirty="0">
                <a:latin typeface="Arial"/>
                <a:cs typeface="Arial"/>
              </a:rPr>
              <a:t>is</a:t>
            </a:r>
            <a:r>
              <a:rPr sz="2500" spc="80" dirty="0">
                <a:latin typeface="Arial"/>
                <a:cs typeface="Arial"/>
              </a:rPr>
              <a:t> </a:t>
            </a:r>
            <a:r>
              <a:rPr sz="2500" spc="110" dirty="0">
                <a:latin typeface="Arial"/>
                <a:cs typeface="Arial"/>
              </a:rPr>
              <a:t>vasodilator.</a:t>
            </a:r>
            <a:endParaRPr sz="25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770888" y="25907"/>
            <a:ext cx="5614416" cy="50749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17068" y="467613"/>
            <a:ext cx="8423275" cy="5781040"/>
          </a:xfrm>
          <a:prstGeom prst="rect">
            <a:avLst/>
          </a:prstGeom>
        </p:spPr>
        <p:txBody>
          <a:bodyPr vert="horz" wrap="square" lIns="0" tIns="628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95"/>
              </a:spcBef>
              <a:tabLst>
                <a:tab pos="268605" algn="l"/>
              </a:tabLst>
            </a:pPr>
            <a:r>
              <a:rPr sz="1800" spc="-505" dirty="0">
                <a:solidFill>
                  <a:srgbClr val="2CA1BE"/>
                </a:solidFill>
                <a:latin typeface="Arial"/>
                <a:cs typeface="Arial"/>
              </a:rPr>
              <a:t>	</a:t>
            </a:r>
            <a:r>
              <a:rPr sz="2700" b="1" spc="-35" dirty="0">
                <a:latin typeface="Arial"/>
                <a:cs typeface="Arial"/>
              </a:rPr>
              <a:t>Idiosyncrasy:</a:t>
            </a:r>
            <a:endParaRPr sz="2700">
              <a:latin typeface="Arial"/>
              <a:cs typeface="Arial"/>
            </a:endParaRPr>
          </a:p>
          <a:p>
            <a:pPr marL="268605" indent="-256540">
              <a:lnSpc>
                <a:spcPct val="100000"/>
              </a:lnSpc>
              <a:spcBef>
                <a:spcPts val="395"/>
              </a:spcBef>
              <a:buClr>
                <a:srgbClr val="2CA1BE"/>
              </a:buClr>
              <a:buSzPct val="66666"/>
              <a:buChar char="-"/>
              <a:tabLst>
                <a:tab pos="269240" algn="l"/>
              </a:tabLst>
            </a:pPr>
            <a:r>
              <a:rPr sz="2700" spc="90" dirty="0">
                <a:latin typeface="Arial"/>
                <a:cs typeface="Arial"/>
              </a:rPr>
              <a:t>Idiosyncrasy </a:t>
            </a:r>
            <a:r>
              <a:rPr sz="2700" spc="100" dirty="0">
                <a:latin typeface="Arial"/>
                <a:cs typeface="Arial"/>
              </a:rPr>
              <a:t>is </a:t>
            </a:r>
            <a:r>
              <a:rPr sz="2700" spc="80" dirty="0">
                <a:latin typeface="Arial"/>
                <a:cs typeface="Arial"/>
              </a:rPr>
              <a:t>also </a:t>
            </a:r>
            <a:r>
              <a:rPr sz="2700" spc="90" dirty="0">
                <a:latin typeface="Arial"/>
                <a:cs typeface="Arial"/>
              </a:rPr>
              <a:t>called </a:t>
            </a:r>
            <a:r>
              <a:rPr sz="2700" spc="5" dirty="0">
                <a:latin typeface="Arial"/>
                <a:cs typeface="Arial"/>
              </a:rPr>
              <a:t>as</a:t>
            </a:r>
            <a:r>
              <a:rPr sz="2700" spc="105" dirty="0">
                <a:latin typeface="Arial"/>
                <a:cs typeface="Arial"/>
              </a:rPr>
              <a:t> allergy.</a:t>
            </a:r>
            <a:endParaRPr sz="27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Clr>
                <a:srgbClr val="2CA1BE"/>
              </a:buClr>
              <a:buFont typeface="Arial"/>
              <a:buChar char="-"/>
            </a:pPr>
            <a:endParaRPr sz="3500">
              <a:latin typeface="Arial"/>
              <a:cs typeface="Arial"/>
            </a:endParaRPr>
          </a:p>
          <a:p>
            <a:pPr marL="268605" marR="8890" indent="-256540" algn="just">
              <a:lnSpc>
                <a:spcPct val="100000"/>
              </a:lnSpc>
              <a:buClr>
                <a:srgbClr val="2CA1BE"/>
              </a:buClr>
              <a:buSzPct val="66666"/>
              <a:buChar char="-"/>
              <a:tabLst>
                <a:tab pos="269240" algn="l"/>
              </a:tabLst>
            </a:pPr>
            <a:r>
              <a:rPr sz="2700" spc="114" dirty="0">
                <a:latin typeface="Arial"/>
                <a:cs typeface="Arial"/>
              </a:rPr>
              <a:t>An </a:t>
            </a:r>
            <a:r>
              <a:rPr sz="2700" spc="140" dirty="0">
                <a:latin typeface="Arial"/>
                <a:cs typeface="Arial"/>
              </a:rPr>
              <a:t>extraordinary </a:t>
            </a:r>
            <a:r>
              <a:rPr sz="2700" spc="90" dirty="0">
                <a:latin typeface="Arial"/>
                <a:cs typeface="Arial"/>
              </a:rPr>
              <a:t>response </a:t>
            </a:r>
            <a:r>
              <a:rPr sz="2700" spc="204" dirty="0">
                <a:latin typeface="Arial"/>
                <a:cs typeface="Arial"/>
              </a:rPr>
              <a:t>to </a:t>
            </a:r>
            <a:r>
              <a:rPr sz="2700" spc="-10" dirty="0">
                <a:latin typeface="Arial"/>
                <a:cs typeface="Arial"/>
              </a:rPr>
              <a:t>a </a:t>
            </a:r>
            <a:r>
              <a:rPr sz="2700" spc="190" dirty="0">
                <a:latin typeface="Arial"/>
                <a:cs typeface="Arial"/>
              </a:rPr>
              <a:t>drug </a:t>
            </a:r>
            <a:r>
              <a:rPr sz="2700" spc="135" dirty="0">
                <a:latin typeface="Arial"/>
                <a:cs typeface="Arial"/>
              </a:rPr>
              <a:t>which </a:t>
            </a:r>
            <a:r>
              <a:rPr sz="2700" spc="85" dirty="0">
                <a:latin typeface="Arial"/>
                <a:cs typeface="Arial"/>
              </a:rPr>
              <a:t>is  </a:t>
            </a:r>
            <a:r>
              <a:rPr sz="2700" spc="160" dirty="0">
                <a:latin typeface="Arial"/>
                <a:cs typeface="Arial"/>
              </a:rPr>
              <a:t>different </a:t>
            </a:r>
            <a:r>
              <a:rPr sz="2700" spc="215" dirty="0">
                <a:latin typeface="Arial"/>
                <a:cs typeface="Arial"/>
              </a:rPr>
              <a:t>from </a:t>
            </a:r>
            <a:r>
              <a:rPr sz="2700" spc="150" dirty="0">
                <a:latin typeface="Arial"/>
                <a:cs typeface="Arial"/>
              </a:rPr>
              <a:t>its </a:t>
            </a:r>
            <a:r>
              <a:rPr sz="2700" spc="105" dirty="0">
                <a:latin typeface="Arial"/>
                <a:cs typeface="Arial"/>
              </a:rPr>
              <a:t>characteristic </a:t>
            </a:r>
            <a:r>
              <a:rPr sz="2700" spc="120" dirty="0">
                <a:latin typeface="Arial"/>
                <a:cs typeface="Arial"/>
              </a:rPr>
              <a:t>pharmacological  </a:t>
            </a:r>
            <a:r>
              <a:rPr sz="2700" spc="125" dirty="0">
                <a:latin typeface="Arial"/>
                <a:cs typeface="Arial"/>
              </a:rPr>
              <a:t>action </a:t>
            </a:r>
            <a:r>
              <a:rPr sz="2700" spc="100" dirty="0">
                <a:latin typeface="Arial"/>
                <a:cs typeface="Arial"/>
              </a:rPr>
              <a:t>is </a:t>
            </a:r>
            <a:r>
              <a:rPr sz="2700" spc="90" dirty="0">
                <a:latin typeface="Arial"/>
                <a:cs typeface="Arial"/>
              </a:rPr>
              <a:t>called</a:t>
            </a:r>
            <a:r>
              <a:rPr sz="2700" spc="70" dirty="0">
                <a:latin typeface="Arial"/>
                <a:cs typeface="Arial"/>
              </a:rPr>
              <a:t> </a:t>
            </a:r>
            <a:r>
              <a:rPr sz="2700" spc="105" dirty="0">
                <a:latin typeface="Arial"/>
                <a:cs typeface="Arial"/>
              </a:rPr>
              <a:t>idiosyncrasy.</a:t>
            </a:r>
            <a:endParaRPr sz="27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Clr>
                <a:srgbClr val="2CA1BE"/>
              </a:buClr>
              <a:buFont typeface="Arial"/>
              <a:buChar char="-"/>
            </a:pPr>
            <a:endParaRPr sz="3500">
              <a:latin typeface="Arial"/>
              <a:cs typeface="Arial"/>
            </a:endParaRPr>
          </a:p>
          <a:p>
            <a:pPr marL="268605" marR="5080" indent="-256540" algn="just">
              <a:lnSpc>
                <a:spcPct val="100000"/>
              </a:lnSpc>
              <a:buClr>
                <a:srgbClr val="2CA1BE"/>
              </a:buClr>
              <a:buSzPct val="66666"/>
              <a:buChar char="-"/>
              <a:tabLst>
                <a:tab pos="269240" algn="l"/>
              </a:tabLst>
            </a:pPr>
            <a:r>
              <a:rPr sz="2700" spc="10" dirty="0">
                <a:latin typeface="Arial"/>
                <a:cs typeface="Arial"/>
              </a:rPr>
              <a:t>E.g. </a:t>
            </a:r>
            <a:r>
              <a:rPr sz="2700" spc="125" dirty="0">
                <a:latin typeface="Arial"/>
                <a:cs typeface="Arial"/>
              </a:rPr>
              <a:t>small </a:t>
            </a:r>
            <a:r>
              <a:rPr sz="2700" spc="155" dirty="0">
                <a:latin typeface="Arial"/>
                <a:cs typeface="Arial"/>
              </a:rPr>
              <a:t>quty. </a:t>
            </a:r>
            <a:r>
              <a:rPr sz="2700" spc="195" dirty="0">
                <a:latin typeface="Arial"/>
                <a:cs typeface="Arial"/>
              </a:rPr>
              <a:t>of </a:t>
            </a:r>
            <a:r>
              <a:rPr sz="2700" spc="125" dirty="0">
                <a:latin typeface="Arial"/>
                <a:cs typeface="Arial"/>
              </a:rPr>
              <a:t>aspirin </a:t>
            </a:r>
            <a:r>
              <a:rPr sz="2700" spc="100" dirty="0">
                <a:latin typeface="Arial"/>
                <a:cs typeface="Arial"/>
              </a:rPr>
              <a:t>may </a:t>
            </a:r>
            <a:r>
              <a:rPr sz="2700" spc="40" dirty="0">
                <a:latin typeface="Arial"/>
                <a:cs typeface="Arial"/>
              </a:rPr>
              <a:t>cause </a:t>
            </a:r>
            <a:r>
              <a:rPr sz="2700" spc="125" dirty="0">
                <a:latin typeface="Arial"/>
                <a:cs typeface="Arial"/>
              </a:rPr>
              <a:t>gastric  </a:t>
            </a:r>
            <a:r>
              <a:rPr sz="2700" spc="130" dirty="0">
                <a:latin typeface="Arial"/>
                <a:cs typeface="Arial"/>
              </a:rPr>
              <a:t>hemorrhage.</a:t>
            </a:r>
            <a:endParaRPr sz="27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Clr>
                <a:srgbClr val="2CA1BE"/>
              </a:buClr>
              <a:buFont typeface="Arial"/>
              <a:buChar char="-"/>
            </a:pPr>
            <a:endParaRPr sz="3500">
              <a:latin typeface="Arial"/>
              <a:cs typeface="Arial"/>
            </a:endParaRPr>
          </a:p>
          <a:p>
            <a:pPr marL="268605" marR="8255" indent="-256540" algn="just">
              <a:lnSpc>
                <a:spcPct val="100000"/>
              </a:lnSpc>
              <a:buClr>
                <a:srgbClr val="2CA1BE"/>
              </a:buClr>
              <a:buSzPct val="66666"/>
              <a:buChar char="-"/>
              <a:tabLst>
                <a:tab pos="269240" algn="l"/>
              </a:tabLst>
            </a:pPr>
            <a:r>
              <a:rPr sz="2700" spc="-20" dirty="0">
                <a:latin typeface="Arial"/>
                <a:cs typeface="Arial"/>
              </a:rPr>
              <a:t>E.g </a:t>
            </a:r>
            <a:r>
              <a:rPr sz="2700" spc="114" dirty="0">
                <a:latin typeface="Arial"/>
                <a:cs typeface="Arial"/>
              </a:rPr>
              <a:t>some </a:t>
            </a:r>
            <a:r>
              <a:rPr sz="2700" spc="105" dirty="0">
                <a:latin typeface="Arial"/>
                <a:cs typeface="Arial"/>
              </a:rPr>
              <a:t>persons </a:t>
            </a:r>
            <a:r>
              <a:rPr sz="2700" spc="60" dirty="0">
                <a:latin typeface="Arial"/>
                <a:cs typeface="Arial"/>
              </a:rPr>
              <a:t>are </a:t>
            </a:r>
            <a:r>
              <a:rPr sz="2700" spc="95" dirty="0">
                <a:latin typeface="Arial"/>
                <a:cs typeface="Arial"/>
              </a:rPr>
              <a:t>sensitive </a:t>
            </a:r>
            <a:r>
              <a:rPr sz="2700" spc="204" dirty="0">
                <a:latin typeface="Arial"/>
                <a:cs typeface="Arial"/>
              </a:rPr>
              <a:t>to </a:t>
            </a:r>
            <a:r>
              <a:rPr sz="2700" spc="140" dirty="0">
                <a:latin typeface="Arial"/>
                <a:cs typeface="Arial"/>
              </a:rPr>
              <a:t>penicillin </a:t>
            </a:r>
            <a:r>
              <a:rPr sz="2700" spc="80" dirty="0">
                <a:latin typeface="Arial"/>
                <a:cs typeface="Arial"/>
              </a:rPr>
              <a:t>&amp;  </a:t>
            </a:r>
            <a:r>
              <a:rPr sz="2700" spc="140" dirty="0">
                <a:latin typeface="Arial"/>
                <a:cs typeface="Arial"/>
              </a:rPr>
              <a:t>sulphonamide </a:t>
            </a:r>
            <a:r>
              <a:rPr sz="2700" spc="55" dirty="0">
                <a:latin typeface="Arial"/>
                <a:cs typeface="Arial"/>
              </a:rPr>
              <a:t>because </a:t>
            </a:r>
            <a:r>
              <a:rPr sz="2700" spc="120" dirty="0">
                <a:latin typeface="Arial"/>
                <a:cs typeface="Arial"/>
              </a:rPr>
              <a:t>they </a:t>
            </a:r>
            <a:r>
              <a:rPr sz="2700" spc="130" dirty="0">
                <a:latin typeface="Arial"/>
                <a:cs typeface="Arial"/>
              </a:rPr>
              <a:t>produce </a:t>
            </a:r>
            <a:r>
              <a:rPr sz="2700" spc="40" dirty="0">
                <a:latin typeface="Arial"/>
                <a:cs typeface="Arial"/>
              </a:rPr>
              <a:t>severe  </a:t>
            </a:r>
            <a:r>
              <a:rPr sz="2700" spc="180" dirty="0">
                <a:latin typeface="Arial"/>
                <a:cs typeface="Arial"/>
              </a:rPr>
              <a:t>toxic</a:t>
            </a:r>
            <a:r>
              <a:rPr sz="2700" spc="90" dirty="0">
                <a:latin typeface="Arial"/>
                <a:cs typeface="Arial"/>
              </a:rPr>
              <a:t> </a:t>
            </a:r>
            <a:r>
              <a:rPr sz="2700" spc="120" dirty="0">
                <a:latin typeface="Arial"/>
                <a:cs typeface="Arial"/>
              </a:rPr>
              <a:t>effect.</a:t>
            </a:r>
            <a:endParaRPr sz="27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770888" y="0"/>
            <a:ext cx="5614416" cy="4953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17068" y="620013"/>
            <a:ext cx="8422005" cy="5267960"/>
          </a:xfrm>
          <a:prstGeom prst="rect">
            <a:avLst/>
          </a:prstGeom>
        </p:spPr>
        <p:txBody>
          <a:bodyPr vert="horz" wrap="square" lIns="0" tIns="62865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495"/>
              </a:spcBef>
            </a:pPr>
            <a:r>
              <a:rPr sz="1800" spc="-505" dirty="0">
                <a:solidFill>
                  <a:srgbClr val="2CA1BE"/>
                </a:solidFill>
                <a:latin typeface="Arial"/>
                <a:cs typeface="Arial"/>
              </a:rPr>
              <a:t></a:t>
            </a:r>
            <a:r>
              <a:rPr sz="1800" spc="535" dirty="0">
                <a:solidFill>
                  <a:srgbClr val="2CA1BE"/>
                </a:solidFill>
                <a:latin typeface="Arial"/>
                <a:cs typeface="Arial"/>
              </a:rPr>
              <a:t> </a:t>
            </a:r>
            <a:r>
              <a:rPr sz="2700" b="1" dirty="0">
                <a:latin typeface="Arial"/>
                <a:cs typeface="Arial"/>
              </a:rPr>
              <a:t>Tolerance:</a:t>
            </a:r>
            <a:endParaRPr sz="2700">
              <a:latin typeface="Arial"/>
              <a:cs typeface="Arial"/>
            </a:endParaRPr>
          </a:p>
          <a:p>
            <a:pPr marL="268605" marR="5715" indent="-256540" algn="just">
              <a:lnSpc>
                <a:spcPct val="100000"/>
              </a:lnSpc>
              <a:spcBef>
                <a:spcPts val="395"/>
              </a:spcBef>
              <a:buClr>
                <a:srgbClr val="2CA1BE"/>
              </a:buClr>
              <a:buSzPct val="66666"/>
              <a:buChar char="-"/>
              <a:tabLst>
                <a:tab pos="269240" algn="l"/>
              </a:tabLst>
            </a:pPr>
            <a:r>
              <a:rPr sz="2700" spc="20" dirty="0">
                <a:latin typeface="Arial"/>
                <a:cs typeface="Arial"/>
              </a:rPr>
              <a:t>When </a:t>
            </a:r>
            <a:r>
              <a:rPr sz="2700" spc="70" dirty="0">
                <a:latin typeface="Arial"/>
                <a:cs typeface="Arial"/>
              </a:rPr>
              <a:t>an </a:t>
            </a:r>
            <a:r>
              <a:rPr sz="2700" spc="120" dirty="0">
                <a:latin typeface="Arial"/>
                <a:cs typeface="Arial"/>
              </a:rPr>
              <a:t>unusually </a:t>
            </a:r>
            <a:r>
              <a:rPr sz="2700" spc="105" dirty="0">
                <a:latin typeface="Arial"/>
                <a:cs typeface="Arial"/>
              </a:rPr>
              <a:t>large </a:t>
            </a:r>
            <a:r>
              <a:rPr sz="2700" spc="90" dirty="0">
                <a:latin typeface="Arial"/>
                <a:cs typeface="Arial"/>
              </a:rPr>
              <a:t>dose </a:t>
            </a:r>
            <a:r>
              <a:rPr sz="2700" spc="195" dirty="0">
                <a:latin typeface="Arial"/>
                <a:cs typeface="Arial"/>
              </a:rPr>
              <a:t>of </a:t>
            </a:r>
            <a:r>
              <a:rPr sz="2700" spc="-15" dirty="0">
                <a:latin typeface="Arial"/>
                <a:cs typeface="Arial"/>
              </a:rPr>
              <a:t>a  </a:t>
            </a:r>
            <a:r>
              <a:rPr sz="2700" spc="185" dirty="0">
                <a:latin typeface="Arial"/>
                <a:cs typeface="Arial"/>
              </a:rPr>
              <a:t>drug </a:t>
            </a:r>
            <a:r>
              <a:rPr sz="2700" spc="95" dirty="0">
                <a:latin typeface="Arial"/>
                <a:cs typeface="Arial"/>
              </a:rPr>
              <a:t>is  </a:t>
            </a:r>
            <a:r>
              <a:rPr sz="2700" spc="140" dirty="0">
                <a:latin typeface="Arial"/>
                <a:cs typeface="Arial"/>
              </a:rPr>
              <a:t>required </a:t>
            </a:r>
            <a:r>
              <a:rPr sz="2700" spc="204" dirty="0">
                <a:latin typeface="Arial"/>
                <a:cs typeface="Arial"/>
              </a:rPr>
              <a:t>to </a:t>
            </a:r>
            <a:r>
              <a:rPr sz="2700" spc="135" dirty="0">
                <a:latin typeface="Arial"/>
                <a:cs typeface="Arial"/>
              </a:rPr>
              <a:t>elicit </a:t>
            </a:r>
            <a:r>
              <a:rPr sz="2700" spc="75" dirty="0">
                <a:latin typeface="Arial"/>
                <a:cs typeface="Arial"/>
              </a:rPr>
              <a:t>an </a:t>
            </a:r>
            <a:r>
              <a:rPr sz="2700" spc="120" dirty="0">
                <a:latin typeface="Arial"/>
                <a:cs typeface="Arial"/>
              </a:rPr>
              <a:t>affect </a:t>
            </a:r>
            <a:r>
              <a:rPr sz="2700" spc="145" dirty="0">
                <a:latin typeface="Arial"/>
                <a:cs typeface="Arial"/>
              </a:rPr>
              <a:t>ordinarily </a:t>
            </a:r>
            <a:r>
              <a:rPr sz="2700" spc="140" dirty="0">
                <a:latin typeface="Arial"/>
                <a:cs typeface="Arial"/>
              </a:rPr>
              <a:t>produced  </a:t>
            </a:r>
            <a:r>
              <a:rPr sz="2700" spc="125" dirty="0">
                <a:latin typeface="Arial"/>
                <a:cs typeface="Arial"/>
              </a:rPr>
              <a:t>by </a:t>
            </a:r>
            <a:r>
              <a:rPr sz="2700" spc="140" dirty="0">
                <a:latin typeface="Arial"/>
                <a:cs typeface="Arial"/>
              </a:rPr>
              <a:t>the </a:t>
            </a:r>
            <a:r>
              <a:rPr sz="2700" spc="155" dirty="0">
                <a:latin typeface="Arial"/>
                <a:cs typeface="Arial"/>
              </a:rPr>
              <a:t>normal </a:t>
            </a:r>
            <a:r>
              <a:rPr sz="2700" spc="125" dirty="0">
                <a:latin typeface="Arial"/>
                <a:cs typeface="Arial"/>
              </a:rPr>
              <a:t>therapeutic </a:t>
            </a:r>
            <a:r>
              <a:rPr sz="2700" spc="90" dirty="0">
                <a:latin typeface="Arial"/>
                <a:cs typeface="Arial"/>
              </a:rPr>
              <a:t>dose </a:t>
            </a:r>
            <a:r>
              <a:rPr sz="2700" spc="195" dirty="0">
                <a:latin typeface="Arial"/>
                <a:cs typeface="Arial"/>
              </a:rPr>
              <a:t>of </a:t>
            </a:r>
            <a:r>
              <a:rPr sz="2700" spc="140" dirty="0">
                <a:latin typeface="Arial"/>
                <a:cs typeface="Arial"/>
              </a:rPr>
              <a:t>the </a:t>
            </a:r>
            <a:r>
              <a:rPr sz="2700" spc="170" dirty="0">
                <a:latin typeface="Arial"/>
                <a:cs typeface="Arial"/>
              </a:rPr>
              <a:t>drug, </a:t>
            </a:r>
            <a:r>
              <a:rPr sz="2700" spc="140" dirty="0">
                <a:latin typeface="Arial"/>
                <a:cs typeface="Arial"/>
              </a:rPr>
              <a:t>the  phenomenon </a:t>
            </a:r>
            <a:r>
              <a:rPr sz="2700" spc="100" dirty="0">
                <a:latin typeface="Arial"/>
                <a:cs typeface="Arial"/>
              </a:rPr>
              <a:t>is </a:t>
            </a:r>
            <a:r>
              <a:rPr sz="2700" spc="90" dirty="0">
                <a:latin typeface="Arial"/>
                <a:cs typeface="Arial"/>
              </a:rPr>
              <a:t>called </a:t>
            </a:r>
            <a:r>
              <a:rPr sz="2700" spc="5" dirty="0">
                <a:latin typeface="Arial"/>
                <a:cs typeface="Arial"/>
              </a:rPr>
              <a:t>as </a:t>
            </a:r>
            <a:r>
              <a:rPr sz="2700" spc="185" dirty="0">
                <a:latin typeface="Arial"/>
                <a:cs typeface="Arial"/>
              </a:rPr>
              <a:t>drug</a:t>
            </a:r>
            <a:r>
              <a:rPr sz="2700" spc="140" dirty="0">
                <a:latin typeface="Arial"/>
                <a:cs typeface="Arial"/>
              </a:rPr>
              <a:t> </a:t>
            </a:r>
            <a:r>
              <a:rPr sz="2700" spc="105" dirty="0">
                <a:latin typeface="Arial"/>
                <a:cs typeface="Arial"/>
              </a:rPr>
              <a:t>tolerance.</a:t>
            </a:r>
            <a:endParaRPr sz="2700">
              <a:latin typeface="Arial"/>
              <a:cs typeface="Arial"/>
            </a:endParaRPr>
          </a:p>
          <a:p>
            <a:pPr marL="268605" marR="7620" indent="-256540" algn="just">
              <a:lnSpc>
                <a:spcPct val="100000"/>
              </a:lnSpc>
              <a:spcBef>
                <a:spcPts val="400"/>
              </a:spcBef>
              <a:buClr>
                <a:srgbClr val="2CA1BE"/>
              </a:buClr>
              <a:buSzPct val="66666"/>
              <a:buChar char="-"/>
              <a:tabLst>
                <a:tab pos="269240" algn="l"/>
              </a:tabLst>
            </a:pPr>
            <a:r>
              <a:rPr sz="2700" spc="10" dirty="0">
                <a:latin typeface="Arial"/>
                <a:cs typeface="Arial"/>
              </a:rPr>
              <a:t>E.g. </a:t>
            </a:r>
            <a:r>
              <a:rPr sz="2700" spc="125" dirty="0">
                <a:latin typeface="Arial"/>
                <a:cs typeface="Arial"/>
              </a:rPr>
              <a:t>smokers </a:t>
            </a:r>
            <a:r>
              <a:rPr sz="2700" spc="60" dirty="0">
                <a:latin typeface="Arial"/>
                <a:cs typeface="Arial"/>
              </a:rPr>
              <a:t>can </a:t>
            </a:r>
            <a:r>
              <a:rPr sz="2700" spc="125" dirty="0">
                <a:latin typeface="Arial"/>
                <a:cs typeface="Arial"/>
              </a:rPr>
              <a:t>tolerate </a:t>
            </a:r>
            <a:r>
              <a:rPr sz="2700" spc="140" dirty="0">
                <a:latin typeface="Arial"/>
                <a:cs typeface="Arial"/>
              </a:rPr>
              <a:t>nicotine, </a:t>
            </a:r>
            <a:r>
              <a:rPr sz="2700" spc="114" dirty="0">
                <a:latin typeface="Arial"/>
                <a:cs typeface="Arial"/>
              </a:rPr>
              <a:t>alcoholic </a:t>
            </a:r>
            <a:r>
              <a:rPr sz="2700" spc="60" dirty="0">
                <a:latin typeface="Arial"/>
                <a:cs typeface="Arial"/>
              </a:rPr>
              <a:t>can  </a:t>
            </a:r>
            <a:r>
              <a:rPr sz="2700" spc="125" dirty="0">
                <a:latin typeface="Arial"/>
                <a:cs typeface="Arial"/>
              </a:rPr>
              <a:t>tolerate </a:t>
            </a:r>
            <a:r>
              <a:rPr sz="2700" spc="105" dirty="0">
                <a:latin typeface="Arial"/>
                <a:cs typeface="Arial"/>
              </a:rPr>
              <a:t>large </a:t>
            </a:r>
            <a:r>
              <a:rPr sz="2700" spc="160" dirty="0">
                <a:latin typeface="Arial"/>
                <a:cs typeface="Arial"/>
              </a:rPr>
              <a:t>quantity </a:t>
            </a:r>
            <a:r>
              <a:rPr sz="2700" spc="195" dirty="0">
                <a:latin typeface="Arial"/>
                <a:cs typeface="Arial"/>
              </a:rPr>
              <a:t>of</a:t>
            </a:r>
            <a:r>
              <a:rPr sz="2700" spc="-30" dirty="0">
                <a:latin typeface="Arial"/>
                <a:cs typeface="Arial"/>
              </a:rPr>
              <a:t> </a:t>
            </a:r>
            <a:r>
              <a:rPr sz="2700" spc="114" dirty="0">
                <a:latin typeface="Arial"/>
                <a:cs typeface="Arial"/>
              </a:rPr>
              <a:t>alcohol.</a:t>
            </a:r>
            <a:endParaRPr sz="2700">
              <a:latin typeface="Arial"/>
              <a:cs typeface="Arial"/>
            </a:endParaRPr>
          </a:p>
          <a:p>
            <a:pPr marL="268605" indent="-256540" algn="just">
              <a:lnSpc>
                <a:spcPct val="100000"/>
              </a:lnSpc>
              <a:spcBef>
                <a:spcPts val="409"/>
              </a:spcBef>
              <a:buClr>
                <a:srgbClr val="2CA1BE"/>
              </a:buClr>
              <a:buSzPct val="66666"/>
              <a:buChar char="-"/>
              <a:tabLst>
                <a:tab pos="269240" algn="l"/>
              </a:tabLst>
            </a:pPr>
            <a:r>
              <a:rPr sz="2700" spc="70" dirty="0">
                <a:latin typeface="Arial"/>
                <a:cs typeface="Arial"/>
              </a:rPr>
              <a:t>The </a:t>
            </a:r>
            <a:r>
              <a:rPr sz="2700" spc="185" dirty="0">
                <a:latin typeface="Arial"/>
                <a:cs typeface="Arial"/>
              </a:rPr>
              <a:t>drug </a:t>
            </a:r>
            <a:r>
              <a:rPr sz="2700" spc="105" dirty="0">
                <a:latin typeface="Arial"/>
                <a:cs typeface="Arial"/>
              </a:rPr>
              <a:t>tolerance </a:t>
            </a:r>
            <a:r>
              <a:rPr sz="2700" spc="100" dirty="0">
                <a:latin typeface="Arial"/>
                <a:cs typeface="Arial"/>
              </a:rPr>
              <a:t>is </a:t>
            </a:r>
            <a:r>
              <a:rPr sz="2700" spc="195" dirty="0">
                <a:latin typeface="Arial"/>
                <a:cs typeface="Arial"/>
              </a:rPr>
              <a:t>of </a:t>
            </a:r>
            <a:r>
              <a:rPr sz="2700" spc="175" dirty="0">
                <a:latin typeface="Arial"/>
                <a:cs typeface="Arial"/>
              </a:rPr>
              <a:t>two</a:t>
            </a:r>
            <a:r>
              <a:rPr sz="2700" spc="-85" dirty="0">
                <a:latin typeface="Arial"/>
                <a:cs typeface="Arial"/>
              </a:rPr>
              <a:t> </a:t>
            </a:r>
            <a:r>
              <a:rPr sz="2700" spc="105" dirty="0">
                <a:latin typeface="Arial"/>
                <a:cs typeface="Arial"/>
              </a:rPr>
              <a:t>types:</a:t>
            </a:r>
            <a:endParaRPr sz="2700">
              <a:latin typeface="Arial"/>
              <a:cs typeface="Arial"/>
            </a:endParaRPr>
          </a:p>
          <a:p>
            <a:pPr marL="268605" marR="5715" indent="-256540" algn="just">
              <a:lnSpc>
                <a:spcPct val="100000"/>
              </a:lnSpc>
              <a:spcBef>
                <a:spcPts val="395"/>
              </a:spcBef>
              <a:buClr>
                <a:srgbClr val="2CA1BE"/>
              </a:buClr>
              <a:buSzPct val="66666"/>
              <a:buChar char="-"/>
              <a:tabLst>
                <a:tab pos="269240" algn="l"/>
              </a:tabLst>
            </a:pPr>
            <a:r>
              <a:rPr sz="2700" spc="105" dirty="0">
                <a:latin typeface="Arial"/>
                <a:cs typeface="Arial"/>
              </a:rPr>
              <a:t>True tolerance, </a:t>
            </a:r>
            <a:r>
              <a:rPr sz="2700" spc="135" dirty="0">
                <a:latin typeface="Arial"/>
                <a:cs typeface="Arial"/>
              </a:rPr>
              <a:t>which </a:t>
            </a:r>
            <a:r>
              <a:rPr sz="2700" spc="100" dirty="0">
                <a:latin typeface="Arial"/>
                <a:cs typeface="Arial"/>
              </a:rPr>
              <a:t>is </a:t>
            </a:r>
            <a:r>
              <a:rPr sz="2700" spc="140" dirty="0">
                <a:latin typeface="Arial"/>
                <a:cs typeface="Arial"/>
              </a:rPr>
              <a:t>produced </a:t>
            </a:r>
            <a:r>
              <a:rPr sz="2700" spc="130" dirty="0">
                <a:latin typeface="Arial"/>
                <a:cs typeface="Arial"/>
              </a:rPr>
              <a:t>by </a:t>
            </a:r>
            <a:r>
              <a:rPr sz="2700" spc="125" dirty="0">
                <a:latin typeface="Arial"/>
                <a:cs typeface="Arial"/>
              </a:rPr>
              <a:t>oral </a:t>
            </a:r>
            <a:r>
              <a:rPr sz="2700" spc="80" dirty="0">
                <a:latin typeface="Arial"/>
                <a:cs typeface="Arial"/>
              </a:rPr>
              <a:t>&amp;  </a:t>
            </a:r>
            <a:r>
              <a:rPr sz="2700" spc="114" dirty="0">
                <a:latin typeface="Arial"/>
                <a:cs typeface="Arial"/>
              </a:rPr>
              <a:t>parenteral </a:t>
            </a:r>
            <a:r>
              <a:rPr sz="2700" spc="155" dirty="0">
                <a:latin typeface="Arial"/>
                <a:cs typeface="Arial"/>
              </a:rPr>
              <a:t>administration </a:t>
            </a:r>
            <a:r>
              <a:rPr sz="2700" spc="195" dirty="0">
                <a:latin typeface="Arial"/>
                <a:cs typeface="Arial"/>
              </a:rPr>
              <a:t>of </a:t>
            </a:r>
            <a:r>
              <a:rPr sz="2700" spc="140" dirty="0">
                <a:latin typeface="Arial"/>
                <a:cs typeface="Arial"/>
              </a:rPr>
              <a:t>the</a:t>
            </a:r>
            <a:r>
              <a:rPr sz="2700" spc="-114" dirty="0">
                <a:latin typeface="Arial"/>
                <a:cs typeface="Arial"/>
              </a:rPr>
              <a:t> </a:t>
            </a:r>
            <a:r>
              <a:rPr sz="2700" spc="170" dirty="0">
                <a:latin typeface="Arial"/>
                <a:cs typeface="Arial"/>
              </a:rPr>
              <a:t>drug.</a:t>
            </a:r>
            <a:endParaRPr sz="2700">
              <a:latin typeface="Arial"/>
              <a:cs typeface="Arial"/>
            </a:endParaRPr>
          </a:p>
          <a:p>
            <a:pPr marL="268605" marR="5080" indent="-256540" algn="just">
              <a:lnSpc>
                <a:spcPct val="100000"/>
              </a:lnSpc>
              <a:spcBef>
                <a:spcPts val="395"/>
              </a:spcBef>
              <a:buClr>
                <a:srgbClr val="2CA1BE"/>
              </a:buClr>
              <a:buSzPct val="66666"/>
              <a:buChar char="-"/>
              <a:tabLst>
                <a:tab pos="269240" algn="l"/>
              </a:tabLst>
            </a:pPr>
            <a:r>
              <a:rPr sz="2700" spc="40" dirty="0">
                <a:latin typeface="Arial"/>
                <a:cs typeface="Arial"/>
              </a:rPr>
              <a:t>Pseudo </a:t>
            </a:r>
            <a:r>
              <a:rPr sz="2700" spc="105" dirty="0">
                <a:latin typeface="Arial"/>
                <a:cs typeface="Arial"/>
              </a:rPr>
              <a:t>tolerance, </a:t>
            </a:r>
            <a:r>
              <a:rPr sz="2700" spc="135" dirty="0">
                <a:latin typeface="Arial"/>
                <a:cs typeface="Arial"/>
              </a:rPr>
              <a:t>which </a:t>
            </a:r>
            <a:r>
              <a:rPr sz="2700" spc="100" dirty="0">
                <a:latin typeface="Arial"/>
                <a:cs typeface="Arial"/>
              </a:rPr>
              <a:t>is </a:t>
            </a:r>
            <a:r>
              <a:rPr sz="2700" spc="140" dirty="0">
                <a:latin typeface="Arial"/>
                <a:cs typeface="Arial"/>
              </a:rPr>
              <a:t>produced </a:t>
            </a:r>
            <a:r>
              <a:rPr sz="2700" spc="135" dirty="0">
                <a:latin typeface="Arial"/>
                <a:cs typeface="Arial"/>
              </a:rPr>
              <a:t>only </a:t>
            </a:r>
            <a:r>
              <a:rPr sz="2700" spc="204" dirty="0">
                <a:latin typeface="Arial"/>
                <a:cs typeface="Arial"/>
              </a:rPr>
              <a:t>to </a:t>
            </a:r>
            <a:r>
              <a:rPr sz="2700" spc="140" dirty="0">
                <a:latin typeface="Arial"/>
                <a:cs typeface="Arial"/>
              </a:rPr>
              <a:t>the  </a:t>
            </a:r>
            <a:r>
              <a:rPr sz="2700" spc="125" dirty="0">
                <a:latin typeface="Arial"/>
                <a:cs typeface="Arial"/>
              </a:rPr>
              <a:t>oral </a:t>
            </a:r>
            <a:r>
              <a:rPr sz="2700" spc="155" dirty="0">
                <a:latin typeface="Arial"/>
                <a:cs typeface="Arial"/>
              </a:rPr>
              <a:t>route </a:t>
            </a:r>
            <a:r>
              <a:rPr sz="2700" spc="195" dirty="0">
                <a:latin typeface="Arial"/>
                <a:cs typeface="Arial"/>
              </a:rPr>
              <a:t>of</a:t>
            </a:r>
            <a:r>
              <a:rPr sz="2700" spc="-5" dirty="0">
                <a:latin typeface="Arial"/>
                <a:cs typeface="Arial"/>
              </a:rPr>
              <a:t> </a:t>
            </a:r>
            <a:r>
              <a:rPr sz="2700" spc="150" dirty="0">
                <a:latin typeface="Arial"/>
                <a:cs typeface="Arial"/>
              </a:rPr>
              <a:t>administration.</a:t>
            </a:r>
            <a:endParaRPr sz="27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770888" y="10667"/>
            <a:ext cx="5614416" cy="50749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17068" y="562102"/>
            <a:ext cx="8421370" cy="5506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100"/>
              </a:spcBef>
            </a:pPr>
            <a:r>
              <a:rPr sz="1800" spc="-505" dirty="0">
                <a:solidFill>
                  <a:srgbClr val="2CA1BE"/>
                </a:solidFill>
                <a:latin typeface="Arial"/>
                <a:cs typeface="Arial"/>
              </a:rPr>
              <a:t></a:t>
            </a:r>
            <a:r>
              <a:rPr sz="1800" spc="535" dirty="0">
                <a:solidFill>
                  <a:srgbClr val="2CA1BE"/>
                </a:solidFill>
                <a:latin typeface="Arial"/>
                <a:cs typeface="Arial"/>
              </a:rPr>
              <a:t> </a:t>
            </a:r>
            <a:r>
              <a:rPr sz="2700" b="1" spc="-10" dirty="0">
                <a:latin typeface="Arial"/>
                <a:cs typeface="Arial"/>
              </a:rPr>
              <a:t>Tachyphylaxis:</a:t>
            </a:r>
            <a:endParaRPr sz="2700">
              <a:latin typeface="Arial"/>
              <a:cs typeface="Arial"/>
            </a:endParaRPr>
          </a:p>
          <a:p>
            <a:pPr marL="268605" marR="5080" indent="-256540" algn="just">
              <a:lnSpc>
                <a:spcPct val="90000"/>
              </a:lnSpc>
              <a:spcBef>
                <a:spcPts val="405"/>
              </a:spcBef>
              <a:buClr>
                <a:srgbClr val="2CA1BE"/>
              </a:buClr>
              <a:buSzPct val="66666"/>
              <a:buChar char="-"/>
              <a:tabLst>
                <a:tab pos="269240" algn="l"/>
              </a:tabLst>
            </a:pPr>
            <a:r>
              <a:rPr sz="2700" spc="20" dirty="0">
                <a:latin typeface="Arial"/>
                <a:cs typeface="Arial"/>
              </a:rPr>
              <a:t>When </a:t>
            </a:r>
            <a:r>
              <a:rPr sz="2700" spc="110" dirty="0">
                <a:latin typeface="Arial"/>
                <a:cs typeface="Arial"/>
              </a:rPr>
              <a:t>some </a:t>
            </a:r>
            <a:r>
              <a:rPr sz="2700" spc="150" dirty="0">
                <a:latin typeface="Arial"/>
                <a:cs typeface="Arial"/>
              </a:rPr>
              <a:t>drugs </a:t>
            </a:r>
            <a:r>
              <a:rPr sz="2700" spc="135" dirty="0">
                <a:latin typeface="Arial"/>
                <a:cs typeface="Arial"/>
              </a:rPr>
              <a:t>administered </a:t>
            </a:r>
            <a:r>
              <a:rPr sz="2700" spc="100" dirty="0">
                <a:latin typeface="Arial"/>
                <a:cs typeface="Arial"/>
              </a:rPr>
              <a:t>repeatedly </a:t>
            </a:r>
            <a:r>
              <a:rPr sz="2700" spc="114" dirty="0">
                <a:latin typeface="Arial"/>
                <a:cs typeface="Arial"/>
              </a:rPr>
              <a:t>at  </a:t>
            </a:r>
            <a:r>
              <a:rPr sz="2700" spc="160" dirty="0">
                <a:latin typeface="Arial"/>
                <a:cs typeface="Arial"/>
              </a:rPr>
              <a:t>short </a:t>
            </a:r>
            <a:r>
              <a:rPr sz="2700" spc="110" dirty="0">
                <a:latin typeface="Arial"/>
                <a:cs typeface="Arial"/>
              </a:rPr>
              <a:t>intervals, </a:t>
            </a:r>
            <a:r>
              <a:rPr sz="2700" spc="135" dirty="0">
                <a:latin typeface="Arial"/>
                <a:cs typeface="Arial"/>
              </a:rPr>
              <a:t>the </a:t>
            </a:r>
            <a:r>
              <a:rPr sz="2700" spc="95" dirty="0">
                <a:latin typeface="Arial"/>
                <a:cs typeface="Arial"/>
              </a:rPr>
              <a:t>cell </a:t>
            </a:r>
            <a:r>
              <a:rPr sz="2700" spc="114" dirty="0">
                <a:latin typeface="Arial"/>
                <a:cs typeface="Arial"/>
              </a:rPr>
              <a:t>receptors </a:t>
            </a:r>
            <a:r>
              <a:rPr sz="2700" spc="140" dirty="0">
                <a:latin typeface="Arial"/>
                <a:cs typeface="Arial"/>
              </a:rPr>
              <a:t>get </a:t>
            </a:r>
            <a:r>
              <a:rPr sz="2700" spc="135" dirty="0">
                <a:latin typeface="Arial"/>
                <a:cs typeface="Arial"/>
              </a:rPr>
              <a:t>blocked </a:t>
            </a:r>
            <a:r>
              <a:rPr sz="2700" spc="185" dirty="0">
                <a:latin typeface="Arial"/>
                <a:cs typeface="Arial"/>
              </a:rPr>
              <a:t>up  </a:t>
            </a:r>
            <a:r>
              <a:rPr sz="2700" spc="80" dirty="0">
                <a:latin typeface="Arial"/>
                <a:cs typeface="Arial"/>
              </a:rPr>
              <a:t>&amp; </a:t>
            </a:r>
            <a:r>
              <a:rPr sz="2700" spc="125" dirty="0">
                <a:latin typeface="Arial"/>
                <a:cs typeface="Arial"/>
              </a:rPr>
              <a:t>pharmacological </a:t>
            </a:r>
            <a:r>
              <a:rPr sz="2700" spc="90" dirty="0">
                <a:latin typeface="Arial"/>
                <a:cs typeface="Arial"/>
              </a:rPr>
              <a:t>response </a:t>
            </a:r>
            <a:r>
              <a:rPr sz="2700" spc="204" dirty="0">
                <a:latin typeface="Arial"/>
                <a:cs typeface="Arial"/>
              </a:rPr>
              <a:t>to </a:t>
            </a:r>
            <a:r>
              <a:rPr sz="2700" spc="165" dirty="0">
                <a:latin typeface="Arial"/>
                <a:cs typeface="Arial"/>
              </a:rPr>
              <a:t>that </a:t>
            </a:r>
            <a:r>
              <a:rPr sz="2700" spc="185" dirty="0">
                <a:latin typeface="Arial"/>
                <a:cs typeface="Arial"/>
              </a:rPr>
              <a:t>drug  </a:t>
            </a:r>
            <a:r>
              <a:rPr sz="2700" spc="70" dirty="0">
                <a:latin typeface="Arial"/>
                <a:cs typeface="Arial"/>
              </a:rPr>
              <a:t>decreased.</a:t>
            </a:r>
            <a:endParaRPr sz="27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Clr>
                <a:srgbClr val="2CA1BE"/>
              </a:buClr>
              <a:buFont typeface="Arial"/>
              <a:buChar char="-"/>
            </a:pPr>
            <a:endParaRPr sz="3250">
              <a:latin typeface="Arial"/>
              <a:cs typeface="Arial"/>
            </a:endParaRPr>
          </a:p>
          <a:p>
            <a:pPr marL="268605" marR="5080" indent="-256540" algn="just">
              <a:lnSpc>
                <a:spcPts val="2920"/>
              </a:lnSpc>
              <a:buClr>
                <a:srgbClr val="2CA1BE"/>
              </a:buClr>
              <a:buSzPct val="66666"/>
              <a:buChar char="-"/>
              <a:tabLst>
                <a:tab pos="269240" algn="l"/>
              </a:tabLst>
            </a:pPr>
            <a:r>
              <a:rPr sz="2700" spc="70" dirty="0">
                <a:latin typeface="Arial"/>
                <a:cs typeface="Arial"/>
              </a:rPr>
              <a:t>The </a:t>
            </a:r>
            <a:r>
              <a:rPr sz="2700" spc="65" dirty="0">
                <a:latin typeface="Arial"/>
                <a:cs typeface="Arial"/>
              </a:rPr>
              <a:t>decreased </a:t>
            </a:r>
            <a:r>
              <a:rPr sz="2700" spc="90" dirty="0">
                <a:latin typeface="Arial"/>
                <a:cs typeface="Arial"/>
              </a:rPr>
              <a:t>response </a:t>
            </a:r>
            <a:r>
              <a:rPr sz="2700" spc="125" dirty="0">
                <a:latin typeface="Arial"/>
                <a:cs typeface="Arial"/>
              </a:rPr>
              <a:t>cannot </a:t>
            </a:r>
            <a:r>
              <a:rPr sz="2700" spc="100" dirty="0">
                <a:latin typeface="Arial"/>
                <a:cs typeface="Arial"/>
              </a:rPr>
              <a:t>be </a:t>
            </a:r>
            <a:r>
              <a:rPr sz="2700" spc="75" dirty="0">
                <a:latin typeface="Arial"/>
                <a:cs typeface="Arial"/>
              </a:rPr>
              <a:t>reversed </a:t>
            </a:r>
            <a:r>
              <a:rPr sz="2700" spc="114" dirty="0">
                <a:latin typeface="Arial"/>
                <a:cs typeface="Arial"/>
              </a:rPr>
              <a:t>by  </a:t>
            </a:r>
            <a:r>
              <a:rPr sz="2700" spc="105" dirty="0">
                <a:latin typeface="Arial"/>
                <a:cs typeface="Arial"/>
              </a:rPr>
              <a:t>increasing </a:t>
            </a:r>
            <a:r>
              <a:rPr sz="2700" spc="140" dirty="0">
                <a:latin typeface="Arial"/>
                <a:cs typeface="Arial"/>
              </a:rPr>
              <a:t>the </a:t>
            </a:r>
            <a:r>
              <a:rPr sz="2700" spc="95" dirty="0">
                <a:latin typeface="Arial"/>
                <a:cs typeface="Arial"/>
              </a:rPr>
              <a:t>dose </a:t>
            </a:r>
            <a:r>
              <a:rPr sz="2700" spc="155" dirty="0">
                <a:latin typeface="Arial"/>
                <a:cs typeface="Arial"/>
              </a:rPr>
              <a:t>this </a:t>
            </a:r>
            <a:r>
              <a:rPr sz="2700" spc="145" dirty="0">
                <a:latin typeface="Arial"/>
                <a:cs typeface="Arial"/>
              </a:rPr>
              <a:t>phenomenon </a:t>
            </a:r>
            <a:r>
              <a:rPr sz="2700" spc="100" dirty="0">
                <a:latin typeface="Arial"/>
                <a:cs typeface="Arial"/>
              </a:rPr>
              <a:t>is </a:t>
            </a:r>
            <a:r>
              <a:rPr sz="2700" spc="90" dirty="0">
                <a:latin typeface="Arial"/>
                <a:cs typeface="Arial"/>
              </a:rPr>
              <a:t>called  </a:t>
            </a:r>
            <a:r>
              <a:rPr sz="2700" spc="120" dirty="0">
                <a:latin typeface="Arial"/>
                <a:cs typeface="Arial"/>
              </a:rPr>
              <a:t>tachyphylaxis </a:t>
            </a:r>
            <a:r>
              <a:rPr sz="2700" spc="175" dirty="0">
                <a:latin typeface="Arial"/>
                <a:cs typeface="Arial"/>
              </a:rPr>
              <a:t>or </a:t>
            </a:r>
            <a:r>
              <a:rPr sz="2700" spc="85" dirty="0">
                <a:latin typeface="Arial"/>
                <a:cs typeface="Arial"/>
              </a:rPr>
              <a:t>acute</a:t>
            </a:r>
            <a:r>
              <a:rPr sz="2700" spc="-25" dirty="0">
                <a:latin typeface="Arial"/>
                <a:cs typeface="Arial"/>
              </a:rPr>
              <a:t> </a:t>
            </a:r>
            <a:r>
              <a:rPr sz="2700" spc="105" dirty="0">
                <a:latin typeface="Arial"/>
                <a:cs typeface="Arial"/>
              </a:rPr>
              <a:t>tolerance.</a:t>
            </a:r>
            <a:endParaRPr sz="2700">
              <a:latin typeface="Arial"/>
              <a:cs typeface="Arial"/>
            </a:endParaRPr>
          </a:p>
          <a:p>
            <a:pPr marL="268605" marR="5080" indent="-256540" algn="just">
              <a:lnSpc>
                <a:spcPct val="90000"/>
              </a:lnSpc>
              <a:spcBef>
                <a:spcPts val="3670"/>
              </a:spcBef>
              <a:buClr>
                <a:srgbClr val="2CA1BE"/>
              </a:buClr>
              <a:buSzPct val="66666"/>
              <a:buChar char="-"/>
              <a:tabLst>
                <a:tab pos="269240" algn="l"/>
              </a:tabLst>
            </a:pPr>
            <a:r>
              <a:rPr sz="2700" spc="10" dirty="0">
                <a:latin typeface="Arial"/>
                <a:cs typeface="Arial"/>
              </a:rPr>
              <a:t>E.g.</a:t>
            </a:r>
            <a:r>
              <a:rPr sz="2700" spc="770" dirty="0">
                <a:latin typeface="Arial"/>
                <a:cs typeface="Arial"/>
              </a:rPr>
              <a:t> </a:t>
            </a:r>
            <a:r>
              <a:rPr sz="2700" spc="120" dirty="0">
                <a:latin typeface="Arial"/>
                <a:cs typeface="Arial"/>
              </a:rPr>
              <a:t>ephedrine </a:t>
            </a:r>
            <a:r>
              <a:rPr sz="2700" spc="110" dirty="0">
                <a:latin typeface="Arial"/>
                <a:cs typeface="Arial"/>
              </a:rPr>
              <a:t>given </a:t>
            </a:r>
            <a:r>
              <a:rPr sz="2700" spc="100" dirty="0">
                <a:latin typeface="Arial"/>
                <a:cs typeface="Arial"/>
              </a:rPr>
              <a:t>repeated </a:t>
            </a:r>
            <a:r>
              <a:rPr sz="2700" spc="90" dirty="0">
                <a:latin typeface="Arial"/>
                <a:cs typeface="Arial"/>
              </a:rPr>
              <a:t>dose </a:t>
            </a:r>
            <a:r>
              <a:rPr sz="2700" spc="120" dirty="0">
                <a:latin typeface="Arial"/>
                <a:cs typeface="Arial"/>
              </a:rPr>
              <a:t>at </a:t>
            </a:r>
            <a:r>
              <a:rPr sz="2700" spc="160" dirty="0">
                <a:latin typeface="Arial"/>
                <a:cs typeface="Arial"/>
              </a:rPr>
              <a:t>short  </a:t>
            </a:r>
            <a:r>
              <a:rPr sz="2700" spc="110" dirty="0">
                <a:latin typeface="Arial"/>
                <a:cs typeface="Arial"/>
              </a:rPr>
              <a:t>intervals </a:t>
            </a:r>
            <a:r>
              <a:rPr sz="2700" spc="175" dirty="0">
                <a:latin typeface="Arial"/>
                <a:cs typeface="Arial"/>
              </a:rPr>
              <a:t>in </a:t>
            </a:r>
            <a:r>
              <a:rPr sz="2700" spc="140" dirty="0">
                <a:latin typeface="Arial"/>
                <a:cs typeface="Arial"/>
              </a:rPr>
              <a:t>the </a:t>
            </a:r>
            <a:r>
              <a:rPr sz="2700" spc="150" dirty="0">
                <a:latin typeface="Arial"/>
                <a:cs typeface="Arial"/>
              </a:rPr>
              <a:t>treatment </a:t>
            </a:r>
            <a:r>
              <a:rPr sz="2700" spc="195" dirty="0">
                <a:latin typeface="Arial"/>
                <a:cs typeface="Arial"/>
              </a:rPr>
              <a:t>of </a:t>
            </a:r>
            <a:r>
              <a:rPr sz="2700" spc="135" dirty="0">
                <a:latin typeface="Arial"/>
                <a:cs typeface="Arial"/>
              </a:rPr>
              <a:t>bronchial </a:t>
            </a:r>
            <a:r>
              <a:rPr sz="2700" spc="110" dirty="0">
                <a:latin typeface="Arial"/>
                <a:cs typeface="Arial"/>
              </a:rPr>
              <a:t>asthma  </a:t>
            </a:r>
            <a:r>
              <a:rPr sz="2700" spc="100" dirty="0">
                <a:latin typeface="Arial"/>
                <a:cs typeface="Arial"/>
              </a:rPr>
              <a:t>may </a:t>
            </a:r>
            <a:r>
              <a:rPr sz="2700" spc="130" dirty="0">
                <a:latin typeface="Arial"/>
                <a:cs typeface="Arial"/>
              </a:rPr>
              <a:t>produce </a:t>
            </a:r>
            <a:r>
              <a:rPr sz="2700" spc="75" dirty="0">
                <a:latin typeface="Arial"/>
                <a:cs typeface="Arial"/>
              </a:rPr>
              <a:t>very </a:t>
            </a:r>
            <a:r>
              <a:rPr sz="2700" spc="50" dirty="0">
                <a:latin typeface="Arial"/>
                <a:cs typeface="Arial"/>
              </a:rPr>
              <a:t>less </a:t>
            </a:r>
            <a:r>
              <a:rPr sz="2700" spc="90" dirty="0">
                <a:latin typeface="Arial"/>
                <a:cs typeface="Arial"/>
              </a:rPr>
              <a:t>response </a:t>
            </a:r>
            <a:r>
              <a:rPr sz="2700" spc="120" dirty="0">
                <a:latin typeface="Arial"/>
                <a:cs typeface="Arial"/>
              </a:rPr>
              <a:t>due </a:t>
            </a:r>
            <a:r>
              <a:rPr sz="2700" spc="200" dirty="0">
                <a:latin typeface="Arial"/>
                <a:cs typeface="Arial"/>
              </a:rPr>
              <a:t>to  </a:t>
            </a:r>
            <a:r>
              <a:rPr sz="2700" spc="120" dirty="0">
                <a:latin typeface="Arial"/>
                <a:cs typeface="Arial"/>
              </a:rPr>
              <a:t>tachyphylaxis.</a:t>
            </a:r>
            <a:endParaRPr sz="27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770888" y="25907"/>
            <a:ext cx="5614416" cy="50749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45668" y="1051305"/>
            <a:ext cx="7964170" cy="47555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68605" algn="l"/>
              </a:tabLst>
            </a:pPr>
            <a:r>
              <a:rPr sz="1800" spc="-505" dirty="0">
                <a:solidFill>
                  <a:srgbClr val="2CA1BE"/>
                </a:solidFill>
                <a:latin typeface="Arial"/>
                <a:cs typeface="Arial"/>
              </a:rPr>
              <a:t>	</a:t>
            </a:r>
            <a:r>
              <a:rPr sz="2700" b="1" spc="20" dirty="0">
                <a:latin typeface="Arial"/>
                <a:cs typeface="Arial"/>
              </a:rPr>
              <a:t>Metabolic</a:t>
            </a:r>
            <a:r>
              <a:rPr sz="2700" b="1" spc="55" dirty="0">
                <a:latin typeface="Arial"/>
                <a:cs typeface="Arial"/>
              </a:rPr>
              <a:t> </a:t>
            </a:r>
            <a:r>
              <a:rPr sz="2700" b="1" dirty="0">
                <a:latin typeface="Arial"/>
                <a:cs typeface="Arial"/>
              </a:rPr>
              <a:t>disturbance:</a:t>
            </a:r>
            <a:endParaRPr sz="27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3500">
              <a:latin typeface="Arial"/>
              <a:cs typeface="Arial"/>
            </a:endParaRPr>
          </a:p>
          <a:p>
            <a:pPr marL="268605" marR="5080" indent="-256540" algn="just">
              <a:lnSpc>
                <a:spcPct val="100000"/>
              </a:lnSpc>
              <a:buClr>
                <a:srgbClr val="2CA1BE"/>
              </a:buClr>
              <a:buSzPct val="66666"/>
              <a:buChar char="-"/>
              <a:tabLst>
                <a:tab pos="269240" algn="l"/>
              </a:tabLst>
            </a:pPr>
            <a:r>
              <a:rPr sz="2700" spc="65" dirty="0">
                <a:latin typeface="Arial"/>
                <a:cs typeface="Arial"/>
              </a:rPr>
              <a:t>Changes </a:t>
            </a:r>
            <a:r>
              <a:rPr sz="2700" spc="170" dirty="0">
                <a:latin typeface="Arial"/>
                <a:cs typeface="Arial"/>
              </a:rPr>
              <a:t>in </a:t>
            </a:r>
            <a:r>
              <a:rPr sz="2700" spc="110" dirty="0">
                <a:latin typeface="Arial"/>
                <a:cs typeface="Arial"/>
              </a:rPr>
              <a:t>water </a:t>
            </a:r>
            <a:r>
              <a:rPr sz="2700" spc="114" dirty="0">
                <a:latin typeface="Arial"/>
                <a:cs typeface="Arial"/>
              </a:rPr>
              <a:t>electrolyte </a:t>
            </a:r>
            <a:r>
              <a:rPr sz="2700" spc="75" dirty="0">
                <a:latin typeface="Arial"/>
                <a:cs typeface="Arial"/>
              </a:rPr>
              <a:t>balance </a:t>
            </a:r>
            <a:r>
              <a:rPr sz="2700" spc="80" dirty="0">
                <a:latin typeface="Arial"/>
                <a:cs typeface="Arial"/>
              </a:rPr>
              <a:t>&amp; </a:t>
            </a:r>
            <a:r>
              <a:rPr sz="2700" spc="95" dirty="0">
                <a:latin typeface="Arial"/>
                <a:cs typeface="Arial"/>
              </a:rPr>
              <a:t>acid  </a:t>
            </a:r>
            <a:r>
              <a:rPr sz="2700" spc="50" dirty="0">
                <a:latin typeface="Arial"/>
                <a:cs typeface="Arial"/>
              </a:rPr>
              <a:t>base </a:t>
            </a:r>
            <a:r>
              <a:rPr sz="2700" spc="75" dirty="0">
                <a:latin typeface="Arial"/>
                <a:cs typeface="Arial"/>
              </a:rPr>
              <a:t>balance, </a:t>
            </a:r>
            <a:r>
              <a:rPr sz="2700" spc="145" dirty="0">
                <a:latin typeface="Arial"/>
                <a:cs typeface="Arial"/>
              </a:rPr>
              <a:t>body </a:t>
            </a:r>
            <a:r>
              <a:rPr sz="2700" spc="135" dirty="0">
                <a:latin typeface="Arial"/>
                <a:cs typeface="Arial"/>
              </a:rPr>
              <a:t>temperature </a:t>
            </a:r>
            <a:r>
              <a:rPr sz="2700" spc="80" dirty="0">
                <a:latin typeface="Arial"/>
                <a:cs typeface="Arial"/>
              </a:rPr>
              <a:t>&amp; </a:t>
            </a:r>
            <a:r>
              <a:rPr sz="2700" spc="155" dirty="0">
                <a:latin typeface="Arial"/>
                <a:cs typeface="Arial"/>
              </a:rPr>
              <a:t>other  </a:t>
            </a:r>
            <a:r>
              <a:rPr sz="2700" spc="125" dirty="0">
                <a:latin typeface="Arial"/>
                <a:cs typeface="Arial"/>
              </a:rPr>
              <a:t>physiological </a:t>
            </a:r>
            <a:r>
              <a:rPr sz="2700" spc="145" dirty="0">
                <a:latin typeface="Arial"/>
                <a:cs typeface="Arial"/>
              </a:rPr>
              <a:t>factor </a:t>
            </a:r>
            <a:r>
              <a:rPr sz="2700" spc="100" dirty="0">
                <a:latin typeface="Arial"/>
                <a:cs typeface="Arial"/>
              </a:rPr>
              <a:t>may </a:t>
            </a:r>
            <a:r>
              <a:rPr sz="2700" spc="185" dirty="0">
                <a:latin typeface="Arial"/>
                <a:cs typeface="Arial"/>
              </a:rPr>
              <a:t>modify </a:t>
            </a:r>
            <a:r>
              <a:rPr sz="2700" spc="140" dirty="0">
                <a:latin typeface="Arial"/>
                <a:cs typeface="Arial"/>
              </a:rPr>
              <a:t>the </a:t>
            </a:r>
            <a:r>
              <a:rPr sz="2700" spc="125" dirty="0">
                <a:latin typeface="Arial"/>
                <a:cs typeface="Arial"/>
              </a:rPr>
              <a:t>effect </a:t>
            </a:r>
            <a:r>
              <a:rPr sz="2700" spc="190" dirty="0">
                <a:latin typeface="Arial"/>
                <a:cs typeface="Arial"/>
              </a:rPr>
              <a:t>of  </a:t>
            </a:r>
            <a:r>
              <a:rPr sz="2700" spc="170" dirty="0">
                <a:latin typeface="Arial"/>
                <a:cs typeface="Arial"/>
              </a:rPr>
              <a:t>drug.</a:t>
            </a:r>
            <a:endParaRPr sz="27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Clr>
                <a:srgbClr val="2CA1BE"/>
              </a:buClr>
              <a:buFont typeface="Arial"/>
              <a:buChar char="-"/>
            </a:pPr>
            <a:endParaRPr sz="3500">
              <a:latin typeface="Arial"/>
              <a:cs typeface="Arial"/>
            </a:endParaRPr>
          </a:p>
          <a:p>
            <a:pPr marL="268605" marR="5080" indent="-256540" algn="just">
              <a:lnSpc>
                <a:spcPct val="100000"/>
              </a:lnSpc>
              <a:buClr>
                <a:srgbClr val="2CA1BE"/>
              </a:buClr>
              <a:buSzPct val="66666"/>
              <a:buChar char="-"/>
              <a:tabLst>
                <a:tab pos="269240" algn="l"/>
              </a:tabLst>
            </a:pPr>
            <a:r>
              <a:rPr sz="2700" spc="10" dirty="0">
                <a:latin typeface="Arial"/>
                <a:cs typeface="Arial"/>
              </a:rPr>
              <a:t>E.g. </a:t>
            </a:r>
            <a:r>
              <a:rPr sz="2700" spc="80" dirty="0">
                <a:latin typeface="Arial"/>
                <a:cs typeface="Arial"/>
              </a:rPr>
              <a:t>salicylates </a:t>
            </a:r>
            <a:r>
              <a:rPr sz="2700" spc="95" dirty="0">
                <a:latin typeface="Arial"/>
                <a:cs typeface="Arial"/>
              </a:rPr>
              <a:t>reduce </a:t>
            </a:r>
            <a:r>
              <a:rPr sz="2700" spc="150" dirty="0">
                <a:latin typeface="Arial"/>
                <a:cs typeface="Arial"/>
              </a:rPr>
              <a:t>body </a:t>
            </a:r>
            <a:r>
              <a:rPr sz="2700" spc="135" dirty="0">
                <a:latin typeface="Arial"/>
                <a:cs typeface="Arial"/>
              </a:rPr>
              <a:t>temperature </a:t>
            </a:r>
            <a:r>
              <a:rPr sz="2700" spc="170" dirty="0">
                <a:latin typeface="Arial"/>
                <a:cs typeface="Arial"/>
              </a:rPr>
              <a:t>in  </a:t>
            </a:r>
            <a:r>
              <a:rPr sz="2700" spc="135" dirty="0">
                <a:latin typeface="Arial"/>
                <a:cs typeface="Arial"/>
              </a:rPr>
              <a:t>only </a:t>
            </a:r>
            <a:r>
              <a:rPr sz="2700" spc="165" dirty="0">
                <a:latin typeface="Arial"/>
                <a:cs typeface="Arial"/>
              </a:rPr>
              <a:t>in </a:t>
            </a:r>
            <a:r>
              <a:rPr sz="2700" spc="5" dirty="0">
                <a:latin typeface="Arial"/>
                <a:cs typeface="Arial"/>
              </a:rPr>
              <a:t>case </a:t>
            </a:r>
            <a:r>
              <a:rPr sz="2700" spc="75" dirty="0">
                <a:latin typeface="Arial"/>
                <a:cs typeface="Arial"/>
              </a:rPr>
              <a:t>an </a:t>
            </a:r>
            <a:r>
              <a:rPr sz="2700" spc="140" dirty="0">
                <a:latin typeface="Arial"/>
                <a:cs typeface="Arial"/>
              </a:rPr>
              <a:t>individual </a:t>
            </a:r>
            <a:r>
              <a:rPr sz="2700" spc="55" dirty="0">
                <a:latin typeface="Arial"/>
                <a:cs typeface="Arial"/>
              </a:rPr>
              <a:t>has </a:t>
            </a:r>
            <a:r>
              <a:rPr sz="2700" spc="95" dirty="0">
                <a:latin typeface="Arial"/>
                <a:cs typeface="Arial"/>
              </a:rPr>
              <a:t>rise </a:t>
            </a:r>
            <a:r>
              <a:rPr sz="2700" spc="170" dirty="0">
                <a:latin typeface="Arial"/>
                <a:cs typeface="Arial"/>
              </a:rPr>
              <a:t>in </a:t>
            </a:r>
            <a:r>
              <a:rPr sz="2700" spc="145" dirty="0">
                <a:latin typeface="Arial"/>
                <a:cs typeface="Arial"/>
              </a:rPr>
              <a:t>body  </a:t>
            </a:r>
            <a:r>
              <a:rPr sz="2700" spc="130" dirty="0">
                <a:latin typeface="Arial"/>
                <a:cs typeface="Arial"/>
              </a:rPr>
              <a:t>temperature. </a:t>
            </a:r>
            <a:r>
              <a:rPr sz="2700" spc="65" dirty="0">
                <a:latin typeface="Arial"/>
                <a:cs typeface="Arial"/>
              </a:rPr>
              <a:t>They </a:t>
            </a:r>
            <a:r>
              <a:rPr sz="2700" spc="50" dirty="0">
                <a:latin typeface="Arial"/>
                <a:cs typeface="Arial"/>
              </a:rPr>
              <a:t>have </a:t>
            </a:r>
            <a:r>
              <a:rPr sz="2700" spc="160" dirty="0">
                <a:latin typeface="Arial"/>
                <a:cs typeface="Arial"/>
              </a:rPr>
              <a:t>no </a:t>
            </a:r>
            <a:r>
              <a:rPr sz="2700" spc="135" dirty="0">
                <a:latin typeface="Arial"/>
                <a:cs typeface="Arial"/>
              </a:rPr>
              <a:t>antipyretic </a:t>
            </a:r>
            <a:r>
              <a:rPr sz="2700" spc="125" dirty="0">
                <a:latin typeface="Arial"/>
                <a:cs typeface="Arial"/>
              </a:rPr>
              <a:t>effect  </a:t>
            </a:r>
            <a:r>
              <a:rPr sz="2700" spc="204" dirty="0">
                <a:latin typeface="Arial"/>
                <a:cs typeface="Arial"/>
              </a:rPr>
              <a:t>if </a:t>
            </a:r>
            <a:r>
              <a:rPr sz="2700" spc="140" dirty="0">
                <a:latin typeface="Arial"/>
                <a:cs typeface="Arial"/>
              </a:rPr>
              <a:t>the </a:t>
            </a:r>
            <a:r>
              <a:rPr sz="2700" spc="150" dirty="0">
                <a:latin typeface="Arial"/>
                <a:cs typeface="Arial"/>
              </a:rPr>
              <a:t>body </a:t>
            </a:r>
            <a:r>
              <a:rPr sz="2700" spc="135" dirty="0">
                <a:latin typeface="Arial"/>
                <a:cs typeface="Arial"/>
              </a:rPr>
              <a:t>temperature </a:t>
            </a:r>
            <a:r>
              <a:rPr sz="2700" spc="100" dirty="0">
                <a:latin typeface="Arial"/>
                <a:cs typeface="Arial"/>
              </a:rPr>
              <a:t>is</a:t>
            </a:r>
            <a:r>
              <a:rPr sz="2700" spc="-175" dirty="0">
                <a:latin typeface="Arial"/>
                <a:cs typeface="Arial"/>
              </a:rPr>
              <a:t> </a:t>
            </a:r>
            <a:r>
              <a:rPr sz="2700" spc="150" dirty="0">
                <a:latin typeface="Arial"/>
                <a:cs typeface="Arial"/>
              </a:rPr>
              <a:t>normal.</a:t>
            </a:r>
            <a:endParaRPr sz="27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554860" y="326136"/>
            <a:ext cx="6209919" cy="56083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924169" y="1465834"/>
            <a:ext cx="920750" cy="4368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700" spc="114" dirty="0">
                <a:latin typeface="Arial"/>
                <a:cs typeface="Arial"/>
              </a:rPr>
              <a:t>given</a:t>
            </a:r>
            <a:endParaRPr sz="27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279385" y="1465834"/>
            <a:ext cx="1329055" cy="4368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783590" algn="l"/>
              </a:tabLst>
            </a:pPr>
            <a:r>
              <a:rPr sz="2700" spc="95" dirty="0">
                <a:latin typeface="Arial"/>
                <a:cs typeface="Arial"/>
              </a:rPr>
              <a:t>i</a:t>
            </a:r>
            <a:r>
              <a:rPr sz="2700" spc="250" dirty="0">
                <a:latin typeface="Arial"/>
                <a:cs typeface="Arial"/>
              </a:rPr>
              <a:t>n</a:t>
            </a:r>
            <a:r>
              <a:rPr sz="2700" dirty="0">
                <a:latin typeface="Arial"/>
                <a:cs typeface="Arial"/>
              </a:rPr>
              <a:t>	</a:t>
            </a:r>
            <a:r>
              <a:rPr sz="2700" spc="140" dirty="0">
                <a:latin typeface="Arial"/>
                <a:cs typeface="Arial"/>
              </a:rPr>
              <a:t>the</a:t>
            </a:r>
            <a:endParaRPr sz="27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45668" y="1465834"/>
            <a:ext cx="5113655" cy="84899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68605" marR="5080" indent="-256540">
              <a:lnSpc>
                <a:spcPct val="100000"/>
              </a:lnSpc>
              <a:spcBef>
                <a:spcPts val="100"/>
              </a:spcBef>
              <a:tabLst>
                <a:tab pos="268605" algn="l"/>
                <a:tab pos="1349375" algn="l"/>
                <a:tab pos="2603500" algn="l"/>
                <a:tab pos="3341370" algn="l"/>
                <a:tab pos="3399154" algn="l"/>
                <a:tab pos="4048760" algn="l"/>
              </a:tabLst>
            </a:pPr>
            <a:r>
              <a:rPr sz="1800" spc="-505" dirty="0">
                <a:solidFill>
                  <a:srgbClr val="2CA1BE"/>
                </a:solidFill>
                <a:latin typeface="Arial"/>
                <a:cs typeface="Arial"/>
              </a:rPr>
              <a:t>	</a:t>
            </a:r>
            <a:r>
              <a:rPr sz="2700" spc="70" dirty="0">
                <a:latin typeface="Arial"/>
                <a:cs typeface="Arial"/>
              </a:rPr>
              <a:t>The	</a:t>
            </a:r>
            <a:r>
              <a:rPr sz="2700" spc="95" dirty="0">
                <a:latin typeface="Arial"/>
                <a:cs typeface="Arial"/>
              </a:rPr>
              <a:t>dose	</a:t>
            </a:r>
            <a:r>
              <a:rPr sz="2700" spc="195" dirty="0">
                <a:latin typeface="Arial"/>
                <a:cs typeface="Arial"/>
              </a:rPr>
              <a:t>of		</a:t>
            </a:r>
            <a:r>
              <a:rPr sz="2700" spc="-15" dirty="0">
                <a:latin typeface="Arial"/>
                <a:cs typeface="Arial"/>
              </a:rPr>
              <a:t>a	</a:t>
            </a:r>
            <a:r>
              <a:rPr sz="2700" spc="180" dirty="0">
                <a:latin typeface="Arial"/>
                <a:cs typeface="Arial"/>
              </a:rPr>
              <a:t>drug  p</a:t>
            </a:r>
            <a:r>
              <a:rPr sz="2700" spc="190" dirty="0">
                <a:latin typeface="Arial"/>
                <a:cs typeface="Arial"/>
              </a:rPr>
              <a:t>h</a:t>
            </a:r>
            <a:r>
              <a:rPr sz="2700" spc="100" dirty="0">
                <a:latin typeface="Arial"/>
                <a:cs typeface="Arial"/>
              </a:rPr>
              <a:t>armacopoei</a:t>
            </a:r>
            <a:r>
              <a:rPr sz="2700" spc="110" dirty="0">
                <a:latin typeface="Arial"/>
                <a:cs typeface="Arial"/>
              </a:rPr>
              <a:t>a</a:t>
            </a:r>
            <a:r>
              <a:rPr sz="2700" dirty="0">
                <a:latin typeface="Arial"/>
                <a:cs typeface="Arial"/>
              </a:rPr>
              <a:t>	</a:t>
            </a:r>
            <a:r>
              <a:rPr sz="2700" spc="110" dirty="0">
                <a:latin typeface="Arial"/>
                <a:cs typeface="Arial"/>
              </a:rPr>
              <a:t>repr</a:t>
            </a:r>
            <a:r>
              <a:rPr sz="2700" spc="120" dirty="0">
                <a:latin typeface="Arial"/>
                <a:cs typeface="Arial"/>
              </a:rPr>
              <a:t>e</a:t>
            </a:r>
            <a:r>
              <a:rPr sz="2700" spc="95" dirty="0">
                <a:latin typeface="Arial"/>
                <a:cs typeface="Arial"/>
              </a:rPr>
              <a:t>sents</a:t>
            </a:r>
            <a:endParaRPr sz="27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247257" y="1877009"/>
            <a:ext cx="2360930" cy="4375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056640" algn="l"/>
              </a:tabLst>
            </a:pPr>
            <a:r>
              <a:rPr sz="2700" spc="140" dirty="0">
                <a:latin typeface="Arial"/>
                <a:cs typeface="Arial"/>
              </a:rPr>
              <a:t>the	</a:t>
            </a:r>
            <a:r>
              <a:rPr sz="2700" spc="50" dirty="0">
                <a:latin typeface="Arial"/>
                <a:cs typeface="Arial"/>
              </a:rPr>
              <a:t>average</a:t>
            </a:r>
            <a:endParaRPr sz="27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45668" y="2289175"/>
            <a:ext cx="7963534" cy="25952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68605" marR="5715">
              <a:lnSpc>
                <a:spcPct val="100000"/>
              </a:lnSpc>
              <a:spcBef>
                <a:spcPts val="100"/>
              </a:spcBef>
            </a:pPr>
            <a:r>
              <a:rPr sz="2700" spc="165" dirty="0">
                <a:latin typeface="Arial"/>
                <a:cs typeface="Arial"/>
              </a:rPr>
              <a:t>max.quty </a:t>
            </a:r>
            <a:r>
              <a:rPr sz="2700" spc="195" dirty="0">
                <a:latin typeface="Arial"/>
                <a:cs typeface="Arial"/>
              </a:rPr>
              <a:t>of </a:t>
            </a:r>
            <a:r>
              <a:rPr sz="2700" spc="150" dirty="0">
                <a:latin typeface="Arial"/>
                <a:cs typeface="Arial"/>
              </a:rPr>
              <a:t>drugs </a:t>
            </a:r>
            <a:r>
              <a:rPr sz="2700" spc="130" dirty="0">
                <a:latin typeface="Arial"/>
                <a:cs typeface="Arial"/>
              </a:rPr>
              <a:t>which </a:t>
            </a:r>
            <a:r>
              <a:rPr sz="2700" spc="55" dirty="0">
                <a:latin typeface="Arial"/>
                <a:cs typeface="Arial"/>
              </a:rPr>
              <a:t>can </a:t>
            </a:r>
            <a:r>
              <a:rPr sz="2700" spc="100" dirty="0">
                <a:latin typeface="Arial"/>
                <a:cs typeface="Arial"/>
              </a:rPr>
              <a:t>be </a:t>
            </a:r>
            <a:r>
              <a:rPr sz="2700" spc="135" dirty="0">
                <a:latin typeface="Arial"/>
                <a:cs typeface="Arial"/>
              </a:rPr>
              <a:t>administered  </a:t>
            </a:r>
            <a:r>
              <a:rPr sz="2700" spc="204" dirty="0">
                <a:latin typeface="Arial"/>
                <a:cs typeface="Arial"/>
              </a:rPr>
              <a:t>to </a:t>
            </a:r>
            <a:r>
              <a:rPr sz="2700" spc="75" dirty="0">
                <a:latin typeface="Arial"/>
                <a:cs typeface="Arial"/>
              </a:rPr>
              <a:t>an </a:t>
            </a:r>
            <a:r>
              <a:rPr sz="2700" spc="155" dirty="0">
                <a:latin typeface="Arial"/>
                <a:cs typeface="Arial"/>
              </a:rPr>
              <a:t>adult </a:t>
            </a:r>
            <a:r>
              <a:rPr sz="2700" spc="120" dirty="0">
                <a:latin typeface="Arial"/>
                <a:cs typeface="Arial"/>
              </a:rPr>
              <a:t>orally </a:t>
            </a:r>
            <a:r>
              <a:rPr sz="2700" spc="180" dirty="0">
                <a:latin typeface="Arial"/>
                <a:cs typeface="Arial"/>
              </a:rPr>
              <a:t>within </a:t>
            </a:r>
            <a:r>
              <a:rPr sz="2700" spc="200" dirty="0">
                <a:latin typeface="Arial"/>
                <a:cs typeface="Arial"/>
              </a:rPr>
              <a:t>24</a:t>
            </a:r>
            <a:r>
              <a:rPr sz="2700" spc="-165" dirty="0">
                <a:latin typeface="Arial"/>
                <a:cs typeface="Arial"/>
              </a:rPr>
              <a:t> </a:t>
            </a:r>
            <a:r>
              <a:rPr sz="2700" spc="125" dirty="0">
                <a:latin typeface="Arial"/>
                <a:cs typeface="Arial"/>
              </a:rPr>
              <a:t>hrs.</a:t>
            </a:r>
            <a:endParaRPr sz="27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3500">
              <a:latin typeface="Arial"/>
              <a:cs typeface="Arial"/>
            </a:endParaRPr>
          </a:p>
          <a:p>
            <a:pPr marL="268605" marR="5080" indent="-256540" algn="just">
              <a:lnSpc>
                <a:spcPct val="100000"/>
              </a:lnSpc>
              <a:spcBef>
                <a:spcPts val="5"/>
              </a:spcBef>
            </a:pPr>
            <a:r>
              <a:rPr sz="1800" spc="-505" dirty="0">
                <a:solidFill>
                  <a:srgbClr val="2CA1BE"/>
                </a:solidFill>
                <a:latin typeface="Arial"/>
                <a:cs typeface="Arial"/>
              </a:rPr>
              <a:t></a:t>
            </a:r>
            <a:r>
              <a:rPr sz="1800" spc="540" dirty="0">
                <a:solidFill>
                  <a:srgbClr val="2CA1BE"/>
                </a:solidFill>
                <a:latin typeface="Arial"/>
                <a:cs typeface="Arial"/>
              </a:rPr>
              <a:t> </a:t>
            </a:r>
            <a:r>
              <a:rPr sz="2700" spc="70" dirty="0">
                <a:latin typeface="Arial"/>
                <a:cs typeface="Arial"/>
              </a:rPr>
              <a:t>The </a:t>
            </a:r>
            <a:r>
              <a:rPr sz="2700" spc="75" dirty="0">
                <a:latin typeface="Arial"/>
                <a:cs typeface="Arial"/>
              </a:rPr>
              <a:t>doses </a:t>
            </a:r>
            <a:r>
              <a:rPr sz="2700" spc="55" dirty="0">
                <a:latin typeface="Arial"/>
                <a:cs typeface="Arial"/>
              </a:rPr>
              <a:t>are </a:t>
            </a:r>
            <a:r>
              <a:rPr sz="2700" spc="80" dirty="0">
                <a:latin typeface="Arial"/>
                <a:cs typeface="Arial"/>
              </a:rPr>
              <a:t>also </a:t>
            </a:r>
            <a:r>
              <a:rPr sz="2700" spc="95" dirty="0">
                <a:latin typeface="Arial"/>
                <a:cs typeface="Arial"/>
              </a:rPr>
              <a:t>calculated </a:t>
            </a:r>
            <a:r>
              <a:rPr sz="2700" spc="35" dirty="0">
                <a:latin typeface="Arial"/>
                <a:cs typeface="Arial"/>
              </a:rPr>
              <a:t>in  </a:t>
            </a:r>
            <a:r>
              <a:rPr sz="2700" spc="160" dirty="0">
                <a:latin typeface="Arial"/>
                <a:cs typeface="Arial"/>
              </a:rPr>
              <a:t>proportionate </a:t>
            </a:r>
            <a:r>
              <a:rPr sz="2700" spc="204" dirty="0">
                <a:latin typeface="Arial"/>
                <a:cs typeface="Arial"/>
              </a:rPr>
              <a:t>to </a:t>
            </a:r>
            <a:r>
              <a:rPr sz="2700" spc="60" dirty="0">
                <a:latin typeface="Arial"/>
                <a:cs typeface="Arial"/>
              </a:rPr>
              <a:t>age, </a:t>
            </a:r>
            <a:r>
              <a:rPr sz="2700" spc="150" dirty="0">
                <a:latin typeface="Arial"/>
                <a:cs typeface="Arial"/>
              </a:rPr>
              <a:t>body </a:t>
            </a:r>
            <a:r>
              <a:rPr sz="2700" spc="145" dirty="0">
                <a:latin typeface="Arial"/>
                <a:cs typeface="Arial"/>
              </a:rPr>
              <a:t>weight </a:t>
            </a:r>
            <a:r>
              <a:rPr sz="2700" spc="80" dirty="0">
                <a:latin typeface="Arial"/>
                <a:cs typeface="Arial"/>
              </a:rPr>
              <a:t>&amp; </a:t>
            </a:r>
            <a:r>
              <a:rPr sz="2700" spc="90" dirty="0">
                <a:latin typeface="Arial"/>
                <a:cs typeface="Arial"/>
              </a:rPr>
              <a:t>surface  </a:t>
            </a:r>
            <a:r>
              <a:rPr sz="2700" spc="40" dirty="0">
                <a:latin typeface="Arial"/>
                <a:cs typeface="Arial"/>
              </a:rPr>
              <a:t>area </a:t>
            </a:r>
            <a:r>
              <a:rPr sz="2700" spc="195" dirty="0">
                <a:latin typeface="Arial"/>
                <a:cs typeface="Arial"/>
              </a:rPr>
              <a:t>of </a:t>
            </a:r>
            <a:r>
              <a:rPr sz="2700" spc="140" dirty="0">
                <a:latin typeface="Arial"/>
                <a:cs typeface="Arial"/>
              </a:rPr>
              <a:t>the</a:t>
            </a:r>
            <a:r>
              <a:rPr sz="2700" spc="45" dirty="0">
                <a:latin typeface="Arial"/>
                <a:cs typeface="Arial"/>
              </a:rPr>
              <a:t> </a:t>
            </a:r>
            <a:r>
              <a:rPr sz="2700" spc="140" dirty="0">
                <a:latin typeface="Arial"/>
                <a:cs typeface="Arial"/>
              </a:rPr>
              <a:t>patient.</a:t>
            </a:r>
            <a:endParaRPr sz="270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984634" y="562355"/>
            <a:ext cx="5165586" cy="45662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40868" y="594105"/>
            <a:ext cx="8573135" cy="1173480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268605" marR="5080" indent="-256540" algn="just">
              <a:lnSpc>
                <a:spcPct val="100600"/>
              </a:lnSpc>
              <a:spcBef>
                <a:spcPts val="80"/>
              </a:spcBef>
            </a:pPr>
            <a:r>
              <a:rPr sz="1800" spc="-505" dirty="0">
                <a:solidFill>
                  <a:srgbClr val="2CA1BE"/>
                </a:solidFill>
              </a:rPr>
              <a:t></a:t>
            </a:r>
            <a:r>
              <a:rPr sz="1800" spc="535" dirty="0">
                <a:solidFill>
                  <a:srgbClr val="2CA1BE"/>
                </a:solidFill>
              </a:rPr>
              <a:t> </a:t>
            </a:r>
            <a:r>
              <a:rPr b="1" spc="-15" dirty="0">
                <a:latin typeface="Arial"/>
                <a:cs typeface="Arial"/>
              </a:rPr>
              <a:t>Dose </a:t>
            </a:r>
            <a:r>
              <a:rPr b="1" spc="35" dirty="0">
                <a:latin typeface="Arial"/>
                <a:cs typeface="Arial"/>
              </a:rPr>
              <a:t>proportionate </a:t>
            </a:r>
            <a:r>
              <a:rPr b="1" spc="55" dirty="0">
                <a:latin typeface="Arial"/>
                <a:cs typeface="Arial"/>
              </a:rPr>
              <a:t>to </a:t>
            </a:r>
            <a:r>
              <a:rPr b="1" spc="30" dirty="0">
                <a:latin typeface="Arial"/>
                <a:cs typeface="Arial"/>
              </a:rPr>
              <a:t>age</a:t>
            </a:r>
            <a:r>
              <a:rPr spc="30" dirty="0"/>
              <a:t>: </a:t>
            </a:r>
            <a:r>
              <a:rPr sz="2400" spc="70" dirty="0"/>
              <a:t>There </a:t>
            </a:r>
            <a:r>
              <a:rPr sz="2400" spc="55" dirty="0"/>
              <a:t>are </a:t>
            </a:r>
            <a:r>
              <a:rPr sz="2400" spc="150" dirty="0"/>
              <a:t>number </a:t>
            </a:r>
            <a:r>
              <a:rPr sz="2400" spc="65" dirty="0"/>
              <a:t>of  </a:t>
            </a:r>
            <a:r>
              <a:rPr sz="2400" spc="135" dirty="0"/>
              <a:t>methods </a:t>
            </a:r>
            <a:r>
              <a:rPr sz="2400" spc="110" dirty="0"/>
              <a:t>by</a:t>
            </a:r>
            <a:r>
              <a:rPr sz="2400" spc="885" dirty="0"/>
              <a:t> </a:t>
            </a:r>
            <a:r>
              <a:rPr sz="2400" spc="120" dirty="0"/>
              <a:t>which </a:t>
            </a:r>
            <a:r>
              <a:rPr sz="2400" spc="125" dirty="0"/>
              <a:t>the </a:t>
            </a:r>
            <a:r>
              <a:rPr sz="2400" spc="85" dirty="0"/>
              <a:t>dose  </a:t>
            </a:r>
            <a:r>
              <a:rPr sz="2400" spc="180" dirty="0"/>
              <a:t>for </a:t>
            </a:r>
            <a:r>
              <a:rPr sz="2400" spc="-10" dirty="0"/>
              <a:t>a </a:t>
            </a:r>
            <a:r>
              <a:rPr sz="2400" spc="130" dirty="0"/>
              <a:t>child </a:t>
            </a:r>
            <a:r>
              <a:rPr sz="2400" spc="50" dirty="0"/>
              <a:t>can </a:t>
            </a:r>
            <a:r>
              <a:rPr sz="2400" spc="95" dirty="0"/>
              <a:t>be  </a:t>
            </a:r>
            <a:r>
              <a:rPr sz="2400" spc="85" dirty="0"/>
              <a:t>calculated </a:t>
            </a:r>
            <a:r>
              <a:rPr sz="2400" spc="195" dirty="0"/>
              <a:t>from </a:t>
            </a:r>
            <a:r>
              <a:rPr sz="2400" spc="125" dirty="0"/>
              <a:t>the </a:t>
            </a:r>
            <a:r>
              <a:rPr sz="2400" spc="135" dirty="0"/>
              <a:t>adult</a:t>
            </a:r>
            <a:r>
              <a:rPr sz="2400" dirty="0"/>
              <a:t> </a:t>
            </a:r>
            <a:r>
              <a:rPr sz="2400" spc="80" dirty="0"/>
              <a:t>dose</a:t>
            </a:r>
            <a:endParaRPr sz="24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40868" y="2197735"/>
            <a:ext cx="8484235" cy="4422775"/>
          </a:xfrm>
          <a:prstGeom prst="rect">
            <a:avLst/>
          </a:prstGeom>
        </p:spPr>
        <p:txBody>
          <a:bodyPr vert="horz" wrap="square" lIns="0" tIns="64135" rIns="0" bIns="0" rtlCol="0">
            <a:spAutoFit/>
          </a:bodyPr>
          <a:lstStyle/>
          <a:p>
            <a:pPr marL="527685" indent="-515620">
              <a:lnSpc>
                <a:spcPct val="100000"/>
              </a:lnSpc>
              <a:spcBef>
                <a:spcPts val="505"/>
              </a:spcBef>
              <a:buClr>
                <a:srgbClr val="2CA1BE"/>
              </a:buClr>
              <a:buSzPct val="66666"/>
              <a:buAutoNum type="arabicPeriod"/>
              <a:tabLst>
                <a:tab pos="527685" algn="l"/>
                <a:tab pos="528320" algn="l"/>
              </a:tabLst>
            </a:pPr>
            <a:r>
              <a:rPr sz="2700" spc="120" dirty="0">
                <a:latin typeface="Arial"/>
                <a:cs typeface="Arial"/>
              </a:rPr>
              <a:t>Young’s</a:t>
            </a:r>
            <a:r>
              <a:rPr sz="2700" spc="100" dirty="0">
                <a:latin typeface="Arial"/>
                <a:cs typeface="Arial"/>
              </a:rPr>
              <a:t> </a:t>
            </a:r>
            <a:r>
              <a:rPr sz="2700" spc="170" dirty="0">
                <a:latin typeface="Arial"/>
                <a:cs typeface="Arial"/>
              </a:rPr>
              <a:t>formula</a:t>
            </a:r>
            <a:endParaRPr sz="2700">
              <a:latin typeface="Arial"/>
              <a:cs typeface="Arial"/>
            </a:endParaRPr>
          </a:p>
          <a:p>
            <a:pPr marL="527685" indent="-515620">
              <a:lnSpc>
                <a:spcPct val="100000"/>
              </a:lnSpc>
              <a:spcBef>
                <a:spcPts val="409"/>
              </a:spcBef>
              <a:buClr>
                <a:srgbClr val="2CA1BE"/>
              </a:buClr>
              <a:buSzPct val="66666"/>
              <a:buAutoNum type="arabicPeriod"/>
              <a:tabLst>
                <a:tab pos="527685" algn="l"/>
                <a:tab pos="528320" algn="l"/>
              </a:tabLst>
            </a:pPr>
            <a:r>
              <a:rPr sz="2700" spc="155" dirty="0">
                <a:latin typeface="Arial"/>
                <a:cs typeface="Arial"/>
              </a:rPr>
              <a:t>Dilling’s</a:t>
            </a:r>
            <a:r>
              <a:rPr sz="2700" spc="75" dirty="0">
                <a:latin typeface="Arial"/>
                <a:cs typeface="Arial"/>
              </a:rPr>
              <a:t> </a:t>
            </a:r>
            <a:r>
              <a:rPr sz="2700" spc="105" dirty="0">
                <a:latin typeface="Arial"/>
                <a:cs typeface="Arial"/>
              </a:rPr>
              <a:t>Formula</a:t>
            </a:r>
            <a:endParaRPr sz="2700">
              <a:latin typeface="Arial"/>
              <a:cs typeface="Arial"/>
            </a:endParaRPr>
          </a:p>
          <a:p>
            <a:pPr marL="527685" indent="-515620">
              <a:lnSpc>
                <a:spcPct val="100000"/>
              </a:lnSpc>
              <a:spcBef>
                <a:spcPts val="395"/>
              </a:spcBef>
              <a:buClr>
                <a:srgbClr val="2CA1BE"/>
              </a:buClr>
              <a:buSzPct val="66666"/>
              <a:buAutoNum type="arabicPeriod"/>
              <a:tabLst>
                <a:tab pos="527685" algn="l"/>
                <a:tab pos="528320" algn="l"/>
              </a:tabLst>
            </a:pPr>
            <a:r>
              <a:rPr sz="2700" spc="90" dirty="0">
                <a:latin typeface="Arial"/>
                <a:cs typeface="Arial"/>
              </a:rPr>
              <a:t>Fried’s</a:t>
            </a:r>
            <a:r>
              <a:rPr sz="2700" spc="80" dirty="0">
                <a:latin typeface="Arial"/>
                <a:cs typeface="Arial"/>
              </a:rPr>
              <a:t> </a:t>
            </a:r>
            <a:r>
              <a:rPr sz="2700" spc="170" dirty="0">
                <a:latin typeface="Arial"/>
                <a:cs typeface="Arial"/>
              </a:rPr>
              <a:t>formula</a:t>
            </a:r>
            <a:endParaRPr sz="2700">
              <a:latin typeface="Arial"/>
              <a:cs typeface="Arial"/>
            </a:endParaRPr>
          </a:p>
          <a:p>
            <a:pPr marL="527685" indent="-515620">
              <a:lnSpc>
                <a:spcPct val="100000"/>
              </a:lnSpc>
              <a:spcBef>
                <a:spcPts val="400"/>
              </a:spcBef>
              <a:buClr>
                <a:srgbClr val="2CA1BE"/>
              </a:buClr>
              <a:buSzPct val="66666"/>
              <a:buAutoNum type="arabicPeriod"/>
              <a:tabLst>
                <a:tab pos="527685" algn="l"/>
                <a:tab pos="528320" algn="l"/>
              </a:tabLst>
            </a:pPr>
            <a:r>
              <a:rPr sz="2700" spc="130" dirty="0">
                <a:latin typeface="Arial"/>
                <a:cs typeface="Arial"/>
              </a:rPr>
              <a:t>Cowling’s</a:t>
            </a:r>
            <a:r>
              <a:rPr sz="2700" spc="75" dirty="0">
                <a:latin typeface="Arial"/>
                <a:cs typeface="Arial"/>
              </a:rPr>
              <a:t> </a:t>
            </a:r>
            <a:r>
              <a:rPr sz="2700" spc="170" dirty="0">
                <a:latin typeface="Arial"/>
                <a:cs typeface="Arial"/>
              </a:rPr>
              <a:t>formula</a:t>
            </a:r>
            <a:endParaRPr sz="27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3450">
              <a:latin typeface="Arial"/>
              <a:cs typeface="Arial"/>
            </a:endParaRPr>
          </a:p>
          <a:p>
            <a:pPr marL="527685" marR="5080" indent="-515620">
              <a:lnSpc>
                <a:spcPct val="101499"/>
              </a:lnSpc>
              <a:tabLst>
                <a:tab pos="527685" algn="l"/>
              </a:tabLst>
            </a:pPr>
            <a:r>
              <a:rPr sz="1800" b="1" spc="125" dirty="0">
                <a:solidFill>
                  <a:srgbClr val="2CA1BE"/>
                </a:solidFill>
                <a:latin typeface="Arial"/>
                <a:cs typeface="Arial"/>
              </a:rPr>
              <a:t>1.	</a:t>
            </a:r>
            <a:r>
              <a:rPr sz="2700" b="1" spc="-20" dirty="0">
                <a:latin typeface="Arial"/>
                <a:cs typeface="Arial"/>
              </a:rPr>
              <a:t>Young's </a:t>
            </a:r>
            <a:r>
              <a:rPr sz="2700" b="1" spc="50" dirty="0">
                <a:latin typeface="Arial"/>
                <a:cs typeface="Arial"/>
              </a:rPr>
              <a:t>formula </a:t>
            </a:r>
            <a:r>
              <a:rPr sz="2700" spc="100" dirty="0">
                <a:latin typeface="Arial"/>
                <a:cs typeface="Arial"/>
              </a:rPr>
              <a:t>: </a:t>
            </a:r>
            <a:r>
              <a:rPr sz="2400" spc="90" dirty="0">
                <a:latin typeface="Arial"/>
                <a:cs typeface="Arial"/>
              </a:rPr>
              <a:t>This </a:t>
            </a:r>
            <a:r>
              <a:rPr sz="2400" spc="150" dirty="0">
                <a:latin typeface="Arial"/>
                <a:cs typeface="Arial"/>
              </a:rPr>
              <a:t>formula </a:t>
            </a:r>
            <a:r>
              <a:rPr sz="2400" spc="85" dirty="0">
                <a:latin typeface="Arial"/>
                <a:cs typeface="Arial"/>
              </a:rPr>
              <a:t>used </a:t>
            </a:r>
            <a:r>
              <a:rPr sz="2400" spc="180" dirty="0">
                <a:latin typeface="Arial"/>
                <a:cs typeface="Arial"/>
              </a:rPr>
              <a:t>for </a:t>
            </a:r>
            <a:r>
              <a:rPr sz="2400" spc="100" dirty="0">
                <a:latin typeface="Arial"/>
                <a:cs typeface="Arial"/>
              </a:rPr>
              <a:t>calculating  </a:t>
            </a:r>
            <a:r>
              <a:rPr sz="2400" spc="125" dirty="0">
                <a:latin typeface="Arial"/>
                <a:cs typeface="Arial"/>
              </a:rPr>
              <a:t>the </a:t>
            </a:r>
            <a:r>
              <a:rPr sz="2400" spc="80" dirty="0">
                <a:latin typeface="Arial"/>
                <a:cs typeface="Arial"/>
              </a:rPr>
              <a:t>dose </a:t>
            </a:r>
            <a:r>
              <a:rPr sz="2400" spc="180" dirty="0">
                <a:latin typeface="Arial"/>
                <a:cs typeface="Arial"/>
              </a:rPr>
              <a:t>for </a:t>
            </a:r>
            <a:r>
              <a:rPr sz="2400" spc="110" dirty="0">
                <a:latin typeface="Arial"/>
                <a:cs typeface="Arial"/>
              </a:rPr>
              <a:t>children's </a:t>
            </a:r>
            <a:r>
              <a:rPr sz="2400" spc="135" dirty="0">
                <a:latin typeface="Arial"/>
                <a:cs typeface="Arial"/>
              </a:rPr>
              <a:t>under </a:t>
            </a:r>
            <a:r>
              <a:rPr sz="2400" spc="180" dirty="0">
                <a:latin typeface="Arial"/>
                <a:cs typeface="Arial"/>
              </a:rPr>
              <a:t>12 </a:t>
            </a:r>
            <a:r>
              <a:rPr sz="2400" spc="45" dirty="0">
                <a:latin typeface="Arial"/>
                <a:cs typeface="Arial"/>
              </a:rPr>
              <a:t>years </a:t>
            </a:r>
            <a:r>
              <a:rPr sz="2400" spc="175" dirty="0">
                <a:latin typeface="Arial"/>
                <a:cs typeface="Arial"/>
              </a:rPr>
              <a:t>of</a:t>
            </a:r>
            <a:r>
              <a:rPr sz="2400" spc="-105" dirty="0">
                <a:latin typeface="Arial"/>
                <a:cs typeface="Arial"/>
              </a:rPr>
              <a:t> </a:t>
            </a:r>
            <a:r>
              <a:rPr sz="2400" spc="55" dirty="0">
                <a:latin typeface="Arial"/>
                <a:cs typeface="Arial"/>
              </a:rPr>
              <a:t>age.</a:t>
            </a:r>
            <a:endParaRPr sz="2400">
              <a:latin typeface="Arial"/>
              <a:cs typeface="Arial"/>
            </a:endParaRPr>
          </a:p>
          <a:p>
            <a:pPr marL="4176395">
              <a:lnSpc>
                <a:spcPct val="100000"/>
              </a:lnSpc>
              <a:spcBef>
                <a:spcPts val="400"/>
              </a:spcBef>
            </a:pPr>
            <a:r>
              <a:rPr sz="2400" b="1" spc="-10" dirty="0">
                <a:latin typeface="Arial"/>
                <a:cs typeface="Arial"/>
              </a:rPr>
              <a:t>Age </a:t>
            </a:r>
            <a:r>
              <a:rPr sz="2400" b="1" spc="30" dirty="0">
                <a:latin typeface="Arial"/>
                <a:cs typeface="Arial"/>
              </a:rPr>
              <a:t>in</a:t>
            </a:r>
            <a:r>
              <a:rPr sz="2400" b="1" spc="165" dirty="0">
                <a:latin typeface="Arial"/>
                <a:cs typeface="Arial"/>
              </a:rPr>
              <a:t> </a:t>
            </a:r>
            <a:r>
              <a:rPr sz="2400" b="1" spc="-30" dirty="0">
                <a:latin typeface="Arial"/>
                <a:cs typeface="Arial"/>
              </a:rPr>
              <a:t>years</a:t>
            </a:r>
            <a:endParaRPr sz="2400">
              <a:latin typeface="Arial"/>
              <a:cs typeface="Arial"/>
            </a:endParaRPr>
          </a:p>
          <a:p>
            <a:pPr marL="497205">
              <a:lnSpc>
                <a:spcPct val="100000"/>
              </a:lnSpc>
              <a:spcBef>
                <a:spcPts val="395"/>
              </a:spcBef>
              <a:tabLst>
                <a:tab pos="3772535" algn="l"/>
              </a:tabLst>
            </a:pPr>
            <a:r>
              <a:rPr sz="2400" b="1" spc="-5" dirty="0">
                <a:latin typeface="Arial"/>
                <a:cs typeface="Arial"/>
              </a:rPr>
              <a:t>Dose </a:t>
            </a:r>
            <a:r>
              <a:rPr sz="2400" b="1" spc="50" dirty="0">
                <a:latin typeface="Arial"/>
                <a:cs typeface="Arial"/>
              </a:rPr>
              <a:t>for </a:t>
            </a:r>
            <a:r>
              <a:rPr sz="2400" b="1" spc="45" dirty="0">
                <a:latin typeface="Arial"/>
                <a:cs typeface="Arial"/>
              </a:rPr>
              <a:t>the</a:t>
            </a:r>
            <a:r>
              <a:rPr sz="2400" b="1" spc="165" dirty="0">
                <a:latin typeface="Arial"/>
                <a:cs typeface="Arial"/>
              </a:rPr>
              <a:t> </a:t>
            </a:r>
            <a:r>
              <a:rPr sz="2400" b="1" spc="10" dirty="0">
                <a:latin typeface="Arial"/>
                <a:cs typeface="Arial"/>
              </a:rPr>
              <a:t>child</a:t>
            </a:r>
            <a:r>
              <a:rPr sz="2400" b="1" spc="85" dirty="0">
                <a:latin typeface="Arial"/>
                <a:cs typeface="Arial"/>
              </a:rPr>
              <a:t> </a:t>
            </a:r>
            <a:r>
              <a:rPr sz="2400" spc="505" dirty="0">
                <a:latin typeface="Arial"/>
                <a:cs typeface="Arial"/>
              </a:rPr>
              <a:t>=	</a:t>
            </a:r>
            <a:r>
              <a:rPr sz="2400" b="1" spc="585" dirty="0">
                <a:latin typeface="Arial"/>
                <a:cs typeface="Arial"/>
              </a:rPr>
              <a:t>------------- </a:t>
            </a:r>
            <a:r>
              <a:rPr sz="2400" b="1" spc="-100" dirty="0">
                <a:latin typeface="Arial"/>
                <a:cs typeface="Arial"/>
              </a:rPr>
              <a:t>X </a:t>
            </a:r>
            <a:r>
              <a:rPr sz="2400" b="1" spc="25" dirty="0">
                <a:latin typeface="Arial"/>
                <a:cs typeface="Arial"/>
              </a:rPr>
              <a:t>Adult</a:t>
            </a:r>
            <a:r>
              <a:rPr sz="2400" b="1" spc="-280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dose</a:t>
            </a:r>
            <a:endParaRPr sz="2400">
              <a:latin typeface="Arial"/>
              <a:cs typeface="Arial"/>
            </a:endParaRPr>
          </a:p>
          <a:p>
            <a:pPr marL="3596004">
              <a:lnSpc>
                <a:spcPct val="100000"/>
              </a:lnSpc>
              <a:spcBef>
                <a:spcPts val="409"/>
              </a:spcBef>
            </a:pPr>
            <a:r>
              <a:rPr sz="2400" b="1" spc="-10" dirty="0">
                <a:latin typeface="Arial"/>
                <a:cs typeface="Arial"/>
              </a:rPr>
              <a:t>Age </a:t>
            </a:r>
            <a:r>
              <a:rPr sz="2400" b="1" spc="30" dirty="0">
                <a:latin typeface="Arial"/>
                <a:cs typeface="Arial"/>
              </a:rPr>
              <a:t>in </a:t>
            </a:r>
            <a:r>
              <a:rPr sz="2400" b="1" spc="-30" dirty="0">
                <a:latin typeface="Arial"/>
                <a:cs typeface="Arial"/>
              </a:rPr>
              <a:t>years </a:t>
            </a:r>
            <a:r>
              <a:rPr sz="2400" b="1" spc="505" dirty="0">
                <a:latin typeface="Arial"/>
                <a:cs typeface="Arial"/>
              </a:rPr>
              <a:t>+</a:t>
            </a:r>
            <a:r>
              <a:rPr sz="2400" b="1" spc="305" dirty="0">
                <a:latin typeface="Arial"/>
                <a:cs typeface="Arial"/>
              </a:rPr>
              <a:t> </a:t>
            </a:r>
            <a:r>
              <a:rPr sz="2400" b="1" spc="175" dirty="0">
                <a:latin typeface="Arial"/>
                <a:cs typeface="Arial"/>
              </a:rPr>
              <a:t>12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59702" y="44196"/>
            <a:ext cx="1354441" cy="39275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40868" y="790702"/>
            <a:ext cx="8575040" cy="5456555"/>
          </a:xfrm>
          <a:prstGeom prst="rect">
            <a:avLst/>
          </a:prstGeom>
        </p:spPr>
        <p:txBody>
          <a:bodyPr vert="horz" wrap="square" lIns="0" tIns="58419" rIns="0" bIns="0" rtlCol="0">
            <a:spAutoFit/>
          </a:bodyPr>
          <a:lstStyle/>
          <a:p>
            <a:pPr marL="268605" marR="6985" indent="-256540" algn="just">
              <a:lnSpc>
                <a:spcPts val="2920"/>
              </a:lnSpc>
              <a:spcBef>
                <a:spcPts val="459"/>
              </a:spcBef>
              <a:buClr>
                <a:srgbClr val="2CA1BE"/>
              </a:buClr>
              <a:buSzPct val="66666"/>
              <a:buChar char=""/>
              <a:tabLst>
                <a:tab pos="269240" algn="l"/>
              </a:tabLst>
            </a:pPr>
            <a:r>
              <a:rPr sz="2700" spc="75" dirty="0">
                <a:latin typeface="Arial"/>
                <a:cs typeface="Arial"/>
              </a:rPr>
              <a:t>Posology: (Derived </a:t>
            </a:r>
            <a:r>
              <a:rPr sz="2700" spc="210" dirty="0">
                <a:latin typeface="Arial"/>
                <a:cs typeface="Arial"/>
              </a:rPr>
              <a:t>from </a:t>
            </a:r>
            <a:r>
              <a:rPr sz="2700" spc="145" dirty="0">
                <a:latin typeface="Arial"/>
                <a:cs typeface="Arial"/>
              </a:rPr>
              <a:t>the </a:t>
            </a:r>
            <a:r>
              <a:rPr sz="2700" spc="120" dirty="0">
                <a:latin typeface="Arial"/>
                <a:cs typeface="Arial"/>
              </a:rPr>
              <a:t>greek </a:t>
            </a:r>
            <a:r>
              <a:rPr sz="2700" spc="140" dirty="0">
                <a:latin typeface="Arial"/>
                <a:cs typeface="Arial"/>
              </a:rPr>
              <a:t>words </a:t>
            </a:r>
            <a:r>
              <a:rPr sz="2700" spc="70" dirty="0">
                <a:latin typeface="Arial"/>
                <a:cs typeface="Arial"/>
              </a:rPr>
              <a:t>Posos-  </a:t>
            </a:r>
            <a:r>
              <a:rPr sz="2700" spc="150" dirty="0">
                <a:latin typeface="Arial"/>
                <a:cs typeface="Arial"/>
              </a:rPr>
              <a:t>how much, </a:t>
            </a:r>
            <a:r>
              <a:rPr sz="2700" spc="114" dirty="0">
                <a:latin typeface="Arial"/>
                <a:cs typeface="Arial"/>
              </a:rPr>
              <a:t>and </a:t>
            </a:r>
            <a:r>
              <a:rPr sz="2700" spc="135" dirty="0">
                <a:latin typeface="Arial"/>
                <a:cs typeface="Arial"/>
              </a:rPr>
              <a:t>logos </a:t>
            </a:r>
            <a:r>
              <a:rPr sz="2700" spc="90" dirty="0">
                <a:latin typeface="Arial"/>
                <a:cs typeface="Arial"/>
              </a:rPr>
              <a:t>means</a:t>
            </a:r>
            <a:r>
              <a:rPr sz="2700" spc="-55" dirty="0">
                <a:latin typeface="Arial"/>
                <a:cs typeface="Arial"/>
              </a:rPr>
              <a:t> </a:t>
            </a:r>
            <a:r>
              <a:rPr sz="2700" spc="55" dirty="0">
                <a:latin typeface="Arial"/>
                <a:cs typeface="Arial"/>
              </a:rPr>
              <a:t>science).</a:t>
            </a:r>
            <a:endParaRPr sz="2700">
              <a:latin typeface="Arial"/>
              <a:cs typeface="Arial"/>
            </a:endParaRPr>
          </a:p>
          <a:p>
            <a:pPr marL="268605" marR="5715" indent="-256540" algn="just">
              <a:lnSpc>
                <a:spcPct val="90000"/>
              </a:lnSpc>
              <a:spcBef>
                <a:spcPts val="360"/>
              </a:spcBef>
              <a:buClr>
                <a:srgbClr val="2CA1BE"/>
              </a:buClr>
              <a:buSzPct val="66666"/>
              <a:buChar char=""/>
              <a:tabLst>
                <a:tab pos="269240" algn="l"/>
              </a:tabLst>
            </a:pPr>
            <a:r>
              <a:rPr sz="2700" spc="70" dirty="0">
                <a:latin typeface="Arial"/>
                <a:cs typeface="Arial"/>
              </a:rPr>
              <a:t>Posology </a:t>
            </a:r>
            <a:r>
              <a:rPr sz="2700" spc="100" dirty="0">
                <a:latin typeface="Arial"/>
                <a:cs typeface="Arial"/>
              </a:rPr>
              <a:t>is </a:t>
            </a:r>
            <a:r>
              <a:rPr sz="2700" spc="-15" dirty="0">
                <a:latin typeface="Arial"/>
                <a:cs typeface="Arial"/>
              </a:rPr>
              <a:t>a </a:t>
            </a:r>
            <a:r>
              <a:rPr sz="2700" spc="125" dirty="0">
                <a:latin typeface="Arial"/>
                <a:cs typeface="Arial"/>
              </a:rPr>
              <a:t>branch </a:t>
            </a:r>
            <a:r>
              <a:rPr sz="2700" spc="195" dirty="0">
                <a:latin typeface="Arial"/>
                <a:cs typeface="Arial"/>
              </a:rPr>
              <a:t>of </a:t>
            </a:r>
            <a:r>
              <a:rPr sz="2700" spc="120" dirty="0">
                <a:latin typeface="Arial"/>
                <a:cs typeface="Arial"/>
              </a:rPr>
              <a:t>medical </a:t>
            </a:r>
            <a:r>
              <a:rPr sz="2700" spc="60" dirty="0">
                <a:latin typeface="Arial"/>
                <a:cs typeface="Arial"/>
              </a:rPr>
              <a:t>science </a:t>
            </a:r>
            <a:r>
              <a:rPr sz="2700" spc="75" dirty="0">
                <a:latin typeface="Arial"/>
                <a:cs typeface="Arial"/>
              </a:rPr>
              <a:t>which  deals </a:t>
            </a:r>
            <a:r>
              <a:rPr sz="2700" spc="180" dirty="0">
                <a:latin typeface="Arial"/>
                <a:cs typeface="Arial"/>
              </a:rPr>
              <a:t>with </a:t>
            </a:r>
            <a:r>
              <a:rPr sz="2700" spc="90" dirty="0">
                <a:latin typeface="Arial"/>
                <a:cs typeface="Arial"/>
              </a:rPr>
              <a:t>dose </a:t>
            </a:r>
            <a:r>
              <a:rPr sz="2700" spc="170" dirty="0">
                <a:latin typeface="Arial"/>
                <a:cs typeface="Arial"/>
              </a:rPr>
              <a:t>or </a:t>
            </a:r>
            <a:r>
              <a:rPr sz="2700" spc="155" dirty="0">
                <a:latin typeface="Arial"/>
                <a:cs typeface="Arial"/>
              </a:rPr>
              <a:t>quantity </a:t>
            </a:r>
            <a:r>
              <a:rPr sz="2700" spc="195" dirty="0">
                <a:latin typeface="Arial"/>
                <a:cs typeface="Arial"/>
              </a:rPr>
              <a:t>of </a:t>
            </a:r>
            <a:r>
              <a:rPr sz="2700" spc="150" dirty="0">
                <a:latin typeface="Arial"/>
                <a:cs typeface="Arial"/>
              </a:rPr>
              <a:t>drugs </a:t>
            </a:r>
            <a:r>
              <a:rPr sz="2700" spc="135" dirty="0">
                <a:latin typeface="Arial"/>
                <a:cs typeface="Arial"/>
              </a:rPr>
              <a:t>which </a:t>
            </a:r>
            <a:r>
              <a:rPr sz="2700" spc="60" dirty="0">
                <a:latin typeface="Arial"/>
                <a:cs typeface="Arial"/>
              </a:rPr>
              <a:t>can  </a:t>
            </a:r>
            <a:r>
              <a:rPr sz="2700" spc="100" dirty="0">
                <a:latin typeface="Arial"/>
                <a:cs typeface="Arial"/>
              </a:rPr>
              <a:t>be </a:t>
            </a:r>
            <a:r>
              <a:rPr sz="2700" spc="135" dirty="0">
                <a:latin typeface="Arial"/>
                <a:cs typeface="Arial"/>
              </a:rPr>
              <a:t>administered </a:t>
            </a:r>
            <a:r>
              <a:rPr sz="2700" spc="204" dirty="0">
                <a:latin typeface="Arial"/>
                <a:cs typeface="Arial"/>
              </a:rPr>
              <a:t>to </a:t>
            </a:r>
            <a:r>
              <a:rPr sz="2700" spc="-15" dirty="0">
                <a:latin typeface="Arial"/>
                <a:cs typeface="Arial"/>
              </a:rPr>
              <a:t>a </a:t>
            </a:r>
            <a:r>
              <a:rPr sz="2700" spc="145" dirty="0">
                <a:latin typeface="Arial"/>
                <a:cs typeface="Arial"/>
              </a:rPr>
              <a:t>patient </a:t>
            </a:r>
            <a:r>
              <a:rPr sz="2700" spc="204" dirty="0">
                <a:latin typeface="Arial"/>
                <a:cs typeface="Arial"/>
              </a:rPr>
              <a:t>to </a:t>
            </a:r>
            <a:r>
              <a:rPr sz="2700" spc="145" dirty="0">
                <a:latin typeface="Arial"/>
                <a:cs typeface="Arial"/>
              </a:rPr>
              <a:t>get </a:t>
            </a:r>
            <a:r>
              <a:rPr sz="2700" spc="140" dirty="0">
                <a:latin typeface="Arial"/>
                <a:cs typeface="Arial"/>
              </a:rPr>
              <a:t>the </a:t>
            </a:r>
            <a:r>
              <a:rPr sz="2700" spc="110" dirty="0">
                <a:latin typeface="Arial"/>
                <a:cs typeface="Arial"/>
              </a:rPr>
              <a:t>desired  </a:t>
            </a:r>
            <a:r>
              <a:rPr sz="2700" spc="120" dirty="0">
                <a:latin typeface="Arial"/>
                <a:cs typeface="Arial"/>
              </a:rPr>
              <a:t>pharmacological</a:t>
            </a:r>
            <a:r>
              <a:rPr sz="2700" spc="114" dirty="0">
                <a:latin typeface="Arial"/>
                <a:cs typeface="Arial"/>
              </a:rPr>
              <a:t> </a:t>
            </a:r>
            <a:r>
              <a:rPr sz="2700" spc="120" dirty="0">
                <a:latin typeface="Arial"/>
                <a:cs typeface="Arial"/>
              </a:rPr>
              <a:t>action.</a:t>
            </a:r>
            <a:endParaRPr sz="2700">
              <a:latin typeface="Arial"/>
              <a:cs typeface="Arial"/>
            </a:endParaRPr>
          </a:p>
          <a:p>
            <a:pPr marL="268605" marR="5080" indent="-256540" algn="just">
              <a:lnSpc>
                <a:spcPct val="90000"/>
              </a:lnSpc>
              <a:spcBef>
                <a:spcPts val="400"/>
              </a:spcBef>
              <a:buClr>
                <a:srgbClr val="2CA1BE"/>
              </a:buClr>
              <a:buSzPct val="66666"/>
              <a:buChar char=""/>
              <a:tabLst>
                <a:tab pos="269240" algn="l"/>
              </a:tabLst>
            </a:pPr>
            <a:r>
              <a:rPr sz="2700" spc="70" dirty="0">
                <a:latin typeface="Arial"/>
                <a:cs typeface="Arial"/>
              </a:rPr>
              <a:t>The </a:t>
            </a:r>
            <a:r>
              <a:rPr sz="2700" spc="90" dirty="0">
                <a:latin typeface="Arial"/>
                <a:cs typeface="Arial"/>
              </a:rPr>
              <a:t>dose </a:t>
            </a:r>
            <a:r>
              <a:rPr sz="2700" spc="195" dirty="0">
                <a:latin typeface="Arial"/>
                <a:cs typeface="Arial"/>
              </a:rPr>
              <a:t>of </a:t>
            </a:r>
            <a:r>
              <a:rPr sz="2700" spc="-15" dirty="0">
                <a:latin typeface="Arial"/>
                <a:cs typeface="Arial"/>
              </a:rPr>
              <a:t>a </a:t>
            </a:r>
            <a:r>
              <a:rPr sz="2700" spc="185" dirty="0">
                <a:latin typeface="Arial"/>
                <a:cs typeface="Arial"/>
              </a:rPr>
              <a:t>drug </a:t>
            </a:r>
            <a:r>
              <a:rPr sz="2700" spc="125" dirty="0">
                <a:latin typeface="Arial"/>
                <a:cs typeface="Arial"/>
              </a:rPr>
              <a:t>cannot </a:t>
            </a:r>
            <a:r>
              <a:rPr sz="2700" spc="100" dirty="0">
                <a:latin typeface="Arial"/>
                <a:cs typeface="Arial"/>
              </a:rPr>
              <a:t>be </a:t>
            </a:r>
            <a:r>
              <a:rPr sz="2700" spc="180" dirty="0">
                <a:latin typeface="Arial"/>
                <a:cs typeface="Arial"/>
              </a:rPr>
              <a:t>fixed </a:t>
            </a:r>
            <a:r>
              <a:rPr sz="2700" spc="160" dirty="0">
                <a:latin typeface="Arial"/>
                <a:cs typeface="Arial"/>
              </a:rPr>
              <a:t>rigidly </a:t>
            </a:r>
            <a:r>
              <a:rPr sz="2700" spc="25" dirty="0">
                <a:latin typeface="Arial"/>
                <a:cs typeface="Arial"/>
              </a:rPr>
              <a:t>bec.  </a:t>
            </a:r>
            <a:r>
              <a:rPr sz="2700" spc="95" dirty="0">
                <a:latin typeface="Arial"/>
                <a:cs typeface="Arial"/>
              </a:rPr>
              <a:t>Various </a:t>
            </a:r>
            <a:r>
              <a:rPr sz="2700" spc="125" dirty="0">
                <a:latin typeface="Arial"/>
                <a:cs typeface="Arial"/>
              </a:rPr>
              <a:t>factors </a:t>
            </a:r>
            <a:r>
              <a:rPr sz="2700" spc="60" dirty="0">
                <a:latin typeface="Arial"/>
                <a:cs typeface="Arial"/>
              </a:rPr>
              <a:t>are </a:t>
            </a:r>
            <a:r>
              <a:rPr sz="2700" spc="114" dirty="0">
                <a:latin typeface="Arial"/>
                <a:cs typeface="Arial"/>
              </a:rPr>
              <a:t>responsible </a:t>
            </a:r>
            <a:r>
              <a:rPr sz="2700" spc="90" dirty="0">
                <a:latin typeface="Arial"/>
                <a:cs typeface="Arial"/>
              </a:rPr>
              <a:t>i.e </a:t>
            </a:r>
            <a:r>
              <a:rPr sz="2700" spc="60" dirty="0">
                <a:latin typeface="Arial"/>
                <a:cs typeface="Arial"/>
              </a:rPr>
              <a:t>age, </a:t>
            </a:r>
            <a:r>
              <a:rPr sz="2700" spc="110" dirty="0">
                <a:latin typeface="Arial"/>
                <a:cs typeface="Arial"/>
              </a:rPr>
              <a:t>sex,  </a:t>
            </a:r>
            <a:r>
              <a:rPr sz="2700" spc="90" dirty="0">
                <a:latin typeface="Arial"/>
                <a:cs typeface="Arial"/>
              </a:rPr>
              <a:t>severity </a:t>
            </a:r>
            <a:r>
              <a:rPr sz="2700" spc="195" dirty="0">
                <a:latin typeface="Arial"/>
                <a:cs typeface="Arial"/>
              </a:rPr>
              <a:t>of </a:t>
            </a:r>
            <a:r>
              <a:rPr sz="2700" spc="140" dirty="0">
                <a:latin typeface="Arial"/>
                <a:cs typeface="Arial"/>
              </a:rPr>
              <a:t>the </a:t>
            </a:r>
            <a:r>
              <a:rPr sz="2700" spc="55" dirty="0">
                <a:latin typeface="Arial"/>
                <a:cs typeface="Arial"/>
              </a:rPr>
              <a:t>disease</a:t>
            </a:r>
            <a:r>
              <a:rPr sz="2700" spc="-60" dirty="0">
                <a:latin typeface="Arial"/>
                <a:cs typeface="Arial"/>
              </a:rPr>
              <a:t> </a:t>
            </a:r>
            <a:r>
              <a:rPr sz="2700" spc="90" dirty="0">
                <a:latin typeface="Arial"/>
                <a:cs typeface="Arial"/>
              </a:rPr>
              <a:t>etc.</a:t>
            </a:r>
            <a:endParaRPr sz="2700">
              <a:latin typeface="Arial"/>
              <a:cs typeface="Arial"/>
            </a:endParaRPr>
          </a:p>
          <a:p>
            <a:pPr marL="268605" marR="5715" indent="-256540" algn="just">
              <a:lnSpc>
                <a:spcPts val="2920"/>
              </a:lnSpc>
              <a:spcBef>
                <a:spcPts val="434"/>
              </a:spcBef>
              <a:buClr>
                <a:srgbClr val="2CA1BE"/>
              </a:buClr>
              <a:buSzPct val="66666"/>
              <a:buChar char=""/>
              <a:tabLst>
                <a:tab pos="269240" algn="l"/>
              </a:tabLst>
            </a:pPr>
            <a:r>
              <a:rPr sz="2700" spc="70" dirty="0">
                <a:latin typeface="Arial"/>
                <a:cs typeface="Arial"/>
              </a:rPr>
              <a:t>The </a:t>
            </a:r>
            <a:r>
              <a:rPr sz="2700" spc="145" dirty="0">
                <a:latin typeface="Arial"/>
                <a:cs typeface="Arial"/>
              </a:rPr>
              <a:t>official </a:t>
            </a:r>
            <a:r>
              <a:rPr sz="2700" spc="75" dirty="0">
                <a:latin typeface="Arial"/>
                <a:cs typeface="Arial"/>
              </a:rPr>
              <a:t>doses </a:t>
            </a:r>
            <a:r>
              <a:rPr sz="2700" spc="170" dirty="0">
                <a:latin typeface="Arial"/>
                <a:cs typeface="Arial"/>
              </a:rPr>
              <a:t>in </a:t>
            </a:r>
            <a:r>
              <a:rPr sz="2700" spc="110" dirty="0">
                <a:latin typeface="Arial"/>
                <a:cs typeface="Arial"/>
              </a:rPr>
              <a:t>pharmacopoeia </a:t>
            </a:r>
            <a:r>
              <a:rPr sz="2700" spc="85" dirty="0">
                <a:latin typeface="Arial"/>
                <a:cs typeface="Arial"/>
              </a:rPr>
              <a:t>represent  </a:t>
            </a:r>
            <a:r>
              <a:rPr sz="2700" spc="140" dirty="0">
                <a:latin typeface="Arial"/>
                <a:cs typeface="Arial"/>
              </a:rPr>
              <a:t>the </a:t>
            </a:r>
            <a:r>
              <a:rPr sz="2700" spc="50" dirty="0">
                <a:latin typeface="Arial"/>
                <a:cs typeface="Arial"/>
              </a:rPr>
              <a:t>average </a:t>
            </a:r>
            <a:r>
              <a:rPr sz="2700" spc="105" dirty="0">
                <a:latin typeface="Arial"/>
                <a:cs typeface="Arial"/>
              </a:rPr>
              <a:t>range </a:t>
            </a:r>
            <a:r>
              <a:rPr sz="2700" spc="195" dirty="0">
                <a:latin typeface="Arial"/>
                <a:cs typeface="Arial"/>
              </a:rPr>
              <a:t>of </a:t>
            </a:r>
            <a:r>
              <a:rPr sz="2700" spc="155" dirty="0">
                <a:latin typeface="Arial"/>
                <a:cs typeface="Arial"/>
              </a:rPr>
              <a:t>quty. </a:t>
            </a:r>
            <a:r>
              <a:rPr sz="2700" spc="75" dirty="0">
                <a:latin typeface="Arial"/>
                <a:cs typeface="Arial"/>
              </a:rPr>
              <a:t>Suitable </a:t>
            </a:r>
            <a:r>
              <a:rPr sz="2700" spc="200" dirty="0">
                <a:latin typeface="Arial"/>
                <a:cs typeface="Arial"/>
              </a:rPr>
              <a:t>for </a:t>
            </a:r>
            <a:r>
              <a:rPr sz="2700" spc="130" dirty="0">
                <a:latin typeface="Arial"/>
                <a:cs typeface="Arial"/>
              </a:rPr>
              <a:t>adults  </a:t>
            </a:r>
            <a:r>
              <a:rPr sz="2700" spc="135" dirty="0">
                <a:latin typeface="Arial"/>
                <a:cs typeface="Arial"/>
              </a:rPr>
              <a:t>which </a:t>
            </a:r>
            <a:r>
              <a:rPr sz="2700" spc="100" dirty="0">
                <a:latin typeface="Arial"/>
                <a:cs typeface="Arial"/>
              </a:rPr>
              <a:t>is </a:t>
            </a:r>
            <a:r>
              <a:rPr sz="2700" spc="135" dirty="0">
                <a:latin typeface="Arial"/>
                <a:cs typeface="Arial"/>
              </a:rPr>
              <a:t>administered </a:t>
            </a:r>
            <a:r>
              <a:rPr sz="2700" spc="125" dirty="0">
                <a:latin typeface="Arial"/>
                <a:cs typeface="Arial"/>
              </a:rPr>
              <a:t>orally </a:t>
            </a:r>
            <a:r>
              <a:rPr sz="2700" spc="180" dirty="0">
                <a:latin typeface="Arial"/>
                <a:cs typeface="Arial"/>
              </a:rPr>
              <a:t>within </a:t>
            </a:r>
            <a:r>
              <a:rPr sz="2700" spc="200" dirty="0">
                <a:latin typeface="Arial"/>
                <a:cs typeface="Arial"/>
              </a:rPr>
              <a:t>24</a:t>
            </a:r>
            <a:r>
              <a:rPr sz="2700" spc="-145" dirty="0">
                <a:latin typeface="Arial"/>
                <a:cs typeface="Arial"/>
              </a:rPr>
              <a:t> </a:t>
            </a:r>
            <a:r>
              <a:rPr sz="2700" spc="125" dirty="0">
                <a:latin typeface="Arial"/>
                <a:cs typeface="Arial"/>
              </a:rPr>
              <a:t>hrs.</a:t>
            </a:r>
            <a:endParaRPr sz="2700">
              <a:latin typeface="Arial"/>
              <a:cs typeface="Arial"/>
            </a:endParaRPr>
          </a:p>
          <a:p>
            <a:pPr marL="268605" marR="6350" indent="-256540" algn="just">
              <a:lnSpc>
                <a:spcPts val="2920"/>
              </a:lnSpc>
              <a:spcBef>
                <a:spcPts val="400"/>
              </a:spcBef>
              <a:buClr>
                <a:srgbClr val="2CA1BE"/>
              </a:buClr>
              <a:buSzPct val="66666"/>
              <a:buChar char=""/>
              <a:tabLst>
                <a:tab pos="269240" algn="l"/>
              </a:tabLst>
            </a:pPr>
            <a:r>
              <a:rPr sz="2700" spc="20" dirty="0">
                <a:latin typeface="Arial"/>
                <a:cs typeface="Arial"/>
              </a:rPr>
              <a:t>When </a:t>
            </a:r>
            <a:r>
              <a:rPr sz="2700" spc="155" dirty="0">
                <a:latin typeface="Arial"/>
                <a:cs typeface="Arial"/>
              </a:rPr>
              <a:t>other </a:t>
            </a:r>
            <a:r>
              <a:rPr sz="2700" spc="130" dirty="0">
                <a:latin typeface="Arial"/>
                <a:cs typeface="Arial"/>
              </a:rPr>
              <a:t>routes </a:t>
            </a:r>
            <a:r>
              <a:rPr sz="2700" spc="195" dirty="0">
                <a:latin typeface="Arial"/>
                <a:cs typeface="Arial"/>
              </a:rPr>
              <a:t>of </a:t>
            </a:r>
            <a:r>
              <a:rPr sz="2700" spc="155" dirty="0">
                <a:latin typeface="Arial"/>
                <a:cs typeface="Arial"/>
              </a:rPr>
              <a:t>administration </a:t>
            </a:r>
            <a:r>
              <a:rPr sz="2700" spc="60" dirty="0">
                <a:latin typeface="Arial"/>
                <a:cs typeface="Arial"/>
              </a:rPr>
              <a:t>are </a:t>
            </a:r>
            <a:r>
              <a:rPr sz="2700" spc="120" dirty="0">
                <a:latin typeface="Arial"/>
                <a:cs typeface="Arial"/>
              </a:rPr>
              <a:t>followed  </a:t>
            </a:r>
            <a:r>
              <a:rPr sz="2700" spc="140" dirty="0">
                <a:latin typeface="Arial"/>
                <a:cs typeface="Arial"/>
              </a:rPr>
              <a:t>the </a:t>
            </a:r>
            <a:r>
              <a:rPr sz="2700" spc="100" dirty="0">
                <a:latin typeface="Arial"/>
                <a:cs typeface="Arial"/>
              </a:rPr>
              <a:t>relevant </a:t>
            </a:r>
            <a:r>
              <a:rPr sz="2700" spc="135" dirty="0">
                <a:latin typeface="Arial"/>
                <a:cs typeface="Arial"/>
              </a:rPr>
              <a:t>appropriate </a:t>
            </a:r>
            <a:r>
              <a:rPr sz="2700" spc="90" dirty="0">
                <a:latin typeface="Arial"/>
                <a:cs typeface="Arial"/>
              </a:rPr>
              <a:t>dose </a:t>
            </a:r>
            <a:r>
              <a:rPr sz="2700" spc="100" dirty="0">
                <a:latin typeface="Arial"/>
                <a:cs typeface="Arial"/>
              </a:rPr>
              <a:t>is</a:t>
            </a:r>
            <a:r>
              <a:rPr sz="2700" spc="5" dirty="0">
                <a:latin typeface="Arial"/>
                <a:cs typeface="Arial"/>
              </a:rPr>
              <a:t> </a:t>
            </a:r>
            <a:r>
              <a:rPr sz="2700" spc="110" dirty="0">
                <a:latin typeface="Arial"/>
                <a:cs typeface="Arial"/>
              </a:rPr>
              <a:t>given.</a:t>
            </a:r>
            <a:endParaRPr sz="27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82570" y="141731"/>
            <a:ext cx="3054815" cy="4474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40868" y="670305"/>
            <a:ext cx="8569960" cy="4368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675640" algn="l"/>
                <a:tab pos="2380615" algn="l"/>
                <a:tab pos="4127500" algn="l"/>
                <a:tab pos="5068570" algn="l"/>
                <a:tab pos="6543675" algn="l"/>
                <a:tab pos="7106284" algn="l"/>
                <a:tab pos="8131809" algn="l"/>
              </a:tabLst>
            </a:pPr>
            <a:r>
              <a:rPr spc="200" dirty="0"/>
              <a:t>2</a:t>
            </a:r>
            <a:r>
              <a:rPr spc="100" dirty="0"/>
              <a:t>.</a:t>
            </a:r>
            <a:r>
              <a:rPr dirty="0"/>
              <a:t>	</a:t>
            </a:r>
            <a:r>
              <a:rPr b="1" spc="65" dirty="0">
                <a:latin typeface="Arial"/>
                <a:cs typeface="Arial"/>
              </a:rPr>
              <a:t>D</a:t>
            </a:r>
            <a:r>
              <a:rPr b="1" spc="35" dirty="0">
                <a:latin typeface="Arial"/>
                <a:cs typeface="Arial"/>
              </a:rPr>
              <a:t>il</a:t>
            </a:r>
            <a:r>
              <a:rPr b="1" spc="10" dirty="0">
                <a:latin typeface="Arial"/>
                <a:cs typeface="Arial"/>
              </a:rPr>
              <a:t>ling’</a:t>
            </a:r>
            <a:r>
              <a:rPr b="1" spc="20" dirty="0">
                <a:latin typeface="Arial"/>
                <a:cs typeface="Arial"/>
              </a:rPr>
              <a:t>s</a:t>
            </a:r>
            <a:r>
              <a:rPr b="1" dirty="0">
                <a:latin typeface="Arial"/>
                <a:cs typeface="Arial"/>
              </a:rPr>
              <a:t>	</a:t>
            </a:r>
            <a:r>
              <a:rPr b="1" spc="55" dirty="0">
                <a:latin typeface="Arial"/>
                <a:cs typeface="Arial"/>
              </a:rPr>
              <a:t>form</a:t>
            </a:r>
            <a:r>
              <a:rPr b="1" spc="75" dirty="0">
                <a:latin typeface="Arial"/>
                <a:cs typeface="Arial"/>
              </a:rPr>
              <a:t>u</a:t>
            </a:r>
            <a:r>
              <a:rPr b="1" dirty="0">
                <a:latin typeface="Arial"/>
                <a:cs typeface="Arial"/>
              </a:rPr>
              <a:t>l</a:t>
            </a:r>
            <a:r>
              <a:rPr b="1" spc="10" dirty="0">
                <a:latin typeface="Arial"/>
                <a:cs typeface="Arial"/>
              </a:rPr>
              <a:t>a</a:t>
            </a:r>
            <a:r>
              <a:rPr b="1" spc="-45" dirty="0">
                <a:latin typeface="Arial"/>
                <a:cs typeface="Arial"/>
              </a:rPr>
              <a:t>:</a:t>
            </a:r>
            <a:r>
              <a:rPr b="1" dirty="0">
                <a:latin typeface="Arial"/>
                <a:cs typeface="Arial"/>
              </a:rPr>
              <a:t>	</a:t>
            </a:r>
            <a:r>
              <a:rPr sz="2400" spc="30" dirty="0"/>
              <a:t>T</a:t>
            </a:r>
            <a:r>
              <a:rPr sz="2400" spc="110" dirty="0"/>
              <a:t>his</a:t>
            </a:r>
            <a:r>
              <a:rPr sz="2400" dirty="0"/>
              <a:t>	</a:t>
            </a:r>
            <a:r>
              <a:rPr sz="2400" spc="114" dirty="0"/>
              <a:t>f</a:t>
            </a:r>
            <a:r>
              <a:rPr sz="2400" spc="250" dirty="0"/>
              <a:t>o</a:t>
            </a:r>
            <a:r>
              <a:rPr sz="2400" spc="135" dirty="0"/>
              <a:t>rmul</a:t>
            </a:r>
            <a:r>
              <a:rPr sz="2400" spc="160" dirty="0"/>
              <a:t>a</a:t>
            </a:r>
            <a:r>
              <a:rPr sz="2400" dirty="0"/>
              <a:t>	</a:t>
            </a:r>
            <a:r>
              <a:rPr sz="2400" spc="90" dirty="0"/>
              <a:t>is</a:t>
            </a:r>
            <a:r>
              <a:rPr sz="2400" dirty="0"/>
              <a:t>	</a:t>
            </a:r>
            <a:r>
              <a:rPr sz="2400" spc="155" dirty="0"/>
              <a:t>u</a:t>
            </a:r>
            <a:r>
              <a:rPr sz="2400" spc="65" dirty="0"/>
              <a:t>sed</a:t>
            </a:r>
            <a:r>
              <a:rPr sz="2400" dirty="0"/>
              <a:t>	</a:t>
            </a:r>
            <a:r>
              <a:rPr sz="2400" spc="114" dirty="0"/>
              <a:t>f</a:t>
            </a:r>
            <a:r>
              <a:rPr sz="2400" spc="240" dirty="0"/>
              <a:t>o</a:t>
            </a:r>
            <a:r>
              <a:rPr sz="2400" spc="180" dirty="0"/>
              <a:t>r</a:t>
            </a:r>
            <a:endParaRPr sz="24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40868" y="1086358"/>
            <a:ext cx="8572500" cy="44069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68605" marR="5080" algn="just">
              <a:lnSpc>
                <a:spcPct val="100000"/>
              </a:lnSpc>
              <a:spcBef>
                <a:spcPts val="100"/>
              </a:spcBef>
            </a:pPr>
            <a:r>
              <a:rPr sz="2400" spc="105" dirty="0">
                <a:latin typeface="Arial"/>
                <a:cs typeface="Arial"/>
              </a:rPr>
              <a:t>calculating </a:t>
            </a:r>
            <a:r>
              <a:rPr sz="2400" spc="125" dirty="0">
                <a:latin typeface="Arial"/>
                <a:cs typeface="Arial"/>
              </a:rPr>
              <a:t>the </a:t>
            </a:r>
            <a:r>
              <a:rPr sz="2400" spc="70" dirty="0">
                <a:latin typeface="Arial"/>
                <a:cs typeface="Arial"/>
              </a:rPr>
              <a:t>doses </a:t>
            </a:r>
            <a:r>
              <a:rPr sz="2400" spc="180" dirty="0">
                <a:latin typeface="Arial"/>
                <a:cs typeface="Arial"/>
              </a:rPr>
              <a:t>for </a:t>
            </a:r>
            <a:r>
              <a:rPr sz="2400" spc="120" dirty="0">
                <a:latin typeface="Arial"/>
                <a:cs typeface="Arial"/>
              </a:rPr>
              <a:t>children </a:t>
            </a:r>
            <a:r>
              <a:rPr sz="2400" spc="155" dirty="0">
                <a:latin typeface="Arial"/>
                <a:cs typeface="Arial"/>
              </a:rPr>
              <a:t>in </a:t>
            </a:r>
            <a:r>
              <a:rPr sz="2400" spc="95" dirty="0">
                <a:latin typeface="Arial"/>
                <a:cs typeface="Arial"/>
              </a:rPr>
              <a:t>between </a:t>
            </a:r>
            <a:r>
              <a:rPr sz="2400" spc="180" dirty="0">
                <a:latin typeface="Arial"/>
                <a:cs typeface="Arial"/>
              </a:rPr>
              <a:t>4 </a:t>
            </a:r>
            <a:r>
              <a:rPr sz="2400" spc="185" dirty="0">
                <a:latin typeface="Arial"/>
                <a:cs typeface="Arial"/>
              </a:rPr>
              <a:t>to </a:t>
            </a:r>
            <a:r>
              <a:rPr sz="2400" spc="170" dirty="0">
                <a:latin typeface="Arial"/>
                <a:cs typeface="Arial"/>
              </a:rPr>
              <a:t>20  </a:t>
            </a:r>
            <a:r>
              <a:rPr sz="2400" spc="50" dirty="0">
                <a:latin typeface="Arial"/>
                <a:cs typeface="Arial"/>
              </a:rPr>
              <a:t>years. </a:t>
            </a:r>
            <a:r>
              <a:rPr sz="2400" spc="95" dirty="0">
                <a:latin typeface="Arial"/>
                <a:cs typeface="Arial"/>
              </a:rPr>
              <a:t>This </a:t>
            </a:r>
            <a:r>
              <a:rPr sz="2400" spc="150" dirty="0">
                <a:latin typeface="Arial"/>
                <a:cs typeface="Arial"/>
              </a:rPr>
              <a:t>formula </a:t>
            </a:r>
            <a:r>
              <a:rPr sz="2400" spc="90" dirty="0">
                <a:latin typeface="Arial"/>
                <a:cs typeface="Arial"/>
              </a:rPr>
              <a:t>is </a:t>
            </a:r>
            <a:r>
              <a:rPr sz="2400" spc="100" dirty="0">
                <a:latin typeface="Arial"/>
                <a:cs typeface="Arial"/>
              </a:rPr>
              <a:t>considered </a:t>
            </a:r>
            <a:r>
              <a:rPr sz="2400" spc="135" dirty="0">
                <a:latin typeface="Arial"/>
                <a:cs typeface="Arial"/>
              </a:rPr>
              <a:t>better </a:t>
            </a:r>
            <a:r>
              <a:rPr sz="2400" spc="50" dirty="0">
                <a:latin typeface="Arial"/>
                <a:cs typeface="Arial"/>
              </a:rPr>
              <a:t>because </a:t>
            </a:r>
            <a:r>
              <a:rPr sz="2400" spc="195" dirty="0">
                <a:latin typeface="Arial"/>
                <a:cs typeface="Arial"/>
              </a:rPr>
              <a:t>it </a:t>
            </a:r>
            <a:r>
              <a:rPr sz="2400" spc="90" dirty="0">
                <a:latin typeface="Arial"/>
                <a:cs typeface="Arial"/>
              </a:rPr>
              <a:t>is  </a:t>
            </a:r>
            <a:r>
              <a:rPr sz="2400" spc="55" dirty="0">
                <a:latin typeface="Arial"/>
                <a:cs typeface="Arial"/>
              </a:rPr>
              <a:t>easier </a:t>
            </a:r>
            <a:r>
              <a:rPr sz="2400" spc="70" dirty="0">
                <a:latin typeface="Arial"/>
                <a:cs typeface="Arial"/>
              </a:rPr>
              <a:t>&amp; </a:t>
            </a:r>
            <a:r>
              <a:rPr sz="2400" spc="140" dirty="0">
                <a:latin typeface="Arial"/>
                <a:cs typeface="Arial"/>
              </a:rPr>
              <a:t>quick </a:t>
            </a:r>
            <a:r>
              <a:rPr sz="2400" spc="185" dirty="0">
                <a:latin typeface="Arial"/>
                <a:cs typeface="Arial"/>
              </a:rPr>
              <a:t>to </a:t>
            </a:r>
            <a:r>
              <a:rPr sz="2400" spc="75" dirty="0">
                <a:latin typeface="Arial"/>
                <a:cs typeface="Arial"/>
              </a:rPr>
              <a:t>calculate </a:t>
            </a:r>
            <a:r>
              <a:rPr sz="2400" spc="125" dirty="0">
                <a:latin typeface="Arial"/>
                <a:cs typeface="Arial"/>
              </a:rPr>
              <a:t>the</a:t>
            </a:r>
            <a:r>
              <a:rPr sz="2400" spc="65" dirty="0">
                <a:latin typeface="Arial"/>
                <a:cs typeface="Arial"/>
              </a:rPr>
              <a:t> </a:t>
            </a:r>
            <a:r>
              <a:rPr sz="2400" spc="80" dirty="0">
                <a:latin typeface="Arial"/>
                <a:cs typeface="Arial"/>
              </a:rPr>
              <a:t>dose.</a:t>
            </a:r>
            <a:endParaRPr sz="2400">
              <a:latin typeface="Arial"/>
              <a:cs typeface="Arial"/>
            </a:endParaRPr>
          </a:p>
          <a:p>
            <a:pPr marL="3596004" algn="just">
              <a:lnSpc>
                <a:spcPct val="100000"/>
              </a:lnSpc>
              <a:spcBef>
                <a:spcPts val="409"/>
              </a:spcBef>
            </a:pPr>
            <a:r>
              <a:rPr sz="2400" b="1" spc="-10" dirty="0">
                <a:latin typeface="Arial"/>
                <a:cs typeface="Arial"/>
              </a:rPr>
              <a:t>Age </a:t>
            </a:r>
            <a:r>
              <a:rPr sz="2400" b="1" spc="30" dirty="0">
                <a:latin typeface="Arial"/>
                <a:cs typeface="Arial"/>
              </a:rPr>
              <a:t>in</a:t>
            </a:r>
            <a:r>
              <a:rPr sz="2400" b="1" spc="165" dirty="0">
                <a:latin typeface="Arial"/>
                <a:cs typeface="Arial"/>
              </a:rPr>
              <a:t> </a:t>
            </a:r>
            <a:r>
              <a:rPr sz="2400" b="1" spc="-30" dirty="0">
                <a:latin typeface="Arial"/>
                <a:cs typeface="Arial"/>
              </a:rPr>
              <a:t>years</a:t>
            </a:r>
            <a:endParaRPr sz="2400">
              <a:latin typeface="Arial"/>
              <a:cs typeface="Arial"/>
            </a:endParaRPr>
          </a:p>
          <a:p>
            <a:pPr marL="12700" algn="just">
              <a:lnSpc>
                <a:spcPct val="100000"/>
              </a:lnSpc>
              <a:spcBef>
                <a:spcPts val="395"/>
              </a:spcBef>
            </a:pPr>
            <a:r>
              <a:rPr sz="2400" b="1" spc="-5" dirty="0">
                <a:latin typeface="Arial"/>
                <a:cs typeface="Arial"/>
              </a:rPr>
              <a:t>Dose </a:t>
            </a:r>
            <a:r>
              <a:rPr sz="2400" b="1" spc="50" dirty="0">
                <a:latin typeface="Arial"/>
                <a:cs typeface="Arial"/>
              </a:rPr>
              <a:t>for </a:t>
            </a:r>
            <a:r>
              <a:rPr sz="2400" b="1" spc="45" dirty="0">
                <a:latin typeface="Arial"/>
                <a:cs typeface="Arial"/>
              </a:rPr>
              <a:t>the </a:t>
            </a:r>
            <a:r>
              <a:rPr sz="2400" b="1" spc="5" dirty="0">
                <a:latin typeface="Arial"/>
                <a:cs typeface="Arial"/>
              </a:rPr>
              <a:t>child </a:t>
            </a:r>
            <a:r>
              <a:rPr sz="2400" b="1" spc="505" dirty="0">
                <a:latin typeface="Arial"/>
                <a:cs typeface="Arial"/>
              </a:rPr>
              <a:t>= </a:t>
            </a:r>
            <a:r>
              <a:rPr sz="2400" b="1" spc="585" dirty="0">
                <a:latin typeface="Arial"/>
                <a:cs typeface="Arial"/>
              </a:rPr>
              <a:t>--------------</a:t>
            </a:r>
            <a:r>
              <a:rPr sz="2400" b="1" spc="-120" dirty="0">
                <a:latin typeface="Arial"/>
                <a:cs typeface="Arial"/>
              </a:rPr>
              <a:t> </a:t>
            </a:r>
            <a:r>
              <a:rPr sz="2400" b="1" spc="135" dirty="0">
                <a:latin typeface="Arial"/>
                <a:cs typeface="Arial"/>
              </a:rPr>
              <a:t>x </a:t>
            </a:r>
            <a:r>
              <a:rPr sz="2400" b="1" spc="25" dirty="0">
                <a:latin typeface="Arial"/>
                <a:cs typeface="Arial"/>
              </a:rPr>
              <a:t>Adult </a:t>
            </a:r>
            <a:r>
              <a:rPr sz="2400" b="1" spc="-10" dirty="0">
                <a:latin typeface="Arial"/>
                <a:cs typeface="Arial"/>
              </a:rPr>
              <a:t>dose</a:t>
            </a:r>
            <a:endParaRPr sz="2400">
              <a:latin typeface="Arial"/>
              <a:cs typeface="Arial"/>
            </a:endParaRPr>
          </a:p>
          <a:p>
            <a:pPr marR="210185" algn="ctr">
              <a:lnSpc>
                <a:spcPct val="100000"/>
              </a:lnSpc>
              <a:spcBef>
                <a:spcPts val="395"/>
              </a:spcBef>
            </a:pPr>
            <a:r>
              <a:rPr sz="2400" b="1" spc="185" dirty="0">
                <a:latin typeface="Arial"/>
                <a:cs typeface="Arial"/>
              </a:rPr>
              <a:t>20</a:t>
            </a:r>
            <a:endParaRPr sz="24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409"/>
              </a:spcBef>
              <a:tabLst>
                <a:tab pos="424815" algn="l"/>
                <a:tab pos="1550035" algn="l"/>
                <a:tab pos="2891155" algn="l"/>
                <a:tab pos="3121660" algn="l"/>
                <a:tab pos="3878579" algn="l"/>
                <a:tab pos="5168265" algn="l"/>
                <a:tab pos="5546090" algn="l"/>
                <a:tab pos="6386195" algn="l"/>
                <a:tab pos="6945630" algn="l"/>
              </a:tabLst>
            </a:pPr>
            <a:r>
              <a:rPr sz="2400" b="1" spc="135" dirty="0">
                <a:latin typeface="Arial"/>
                <a:cs typeface="Arial"/>
              </a:rPr>
              <a:t>3.	</a:t>
            </a:r>
            <a:r>
              <a:rPr sz="2400" b="1" spc="-15" dirty="0">
                <a:latin typeface="Arial"/>
                <a:cs typeface="Arial"/>
              </a:rPr>
              <a:t>Fried’s	</a:t>
            </a:r>
            <a:r>
              <a:rPr sz="2400" b="1" dirty="0">
                <a:latin typeface="Arial"/>
                <a:cs typeface="Arial"/>
              </a:rPr>
              <a:t>Formula	</a:t>
            </a:r>
            <a:r>
              <a:rPr sz="2400" b="1" spc="-40" dirty="0">
                <a:latin typeface="Arial"/>
                <a:cs typeface="Arial"/>
              </a:rPr>
              <a:t>:	</a:t>
            </a:r>
            <a:r>
              <a:rPr sz="2400" spc="90" dirty="0">
                <a:latin typeface="Arial"/>
                <a:cs typeface="Arial"/>
              </a:rPr>
              <a:t>This	</a:t>
            </a:r>
            <a:r>
              <a:rPr sz="2400" spc="155" dirty="0">
                <a:latin typeface="Arial"/>
                <a:cs typeface="Arial"/>
              </a:rPr>
              <a:t>formula	</a:t>
            </a:r>
            <a:r>
              <a:rPr sz="2400" spc="90" dirty="0">
                <a:latin typeface="Arial"/>
                <a:cs typeface="Arial"/>
              </a:rPr>
              <a:t>is	</a:t>
            </a:r>
            <a:r>
              <a:rPr sz="2400" spc="85" dirty="0">
                <a:latin typeface="Arial"/>
                <a:cs typeface="Arial"/>
              </a:rPr>
              <a:t>used	</a:t>
            </a:r>
            <a:r>
              <a:rPr sz="2400" spc="185" dirty="0">
                <a:latin typeface="Arial"/>
                <a:cs typeface="Arial"/>
              </a:rPr>
              <a:t>for	</a:t>
            </a:r>
            <a:r>
              <a:rPr sz="2400" spc="105" dirty="0">
                <a:latin typeface="Arial"/>
                <a:cs typeface="Arial"/>
              </a:rPr>
              <a:t>calculating</a:t>
            </a:r>
            <a:endParaRPr sz="2400">
              <a:latin typeface="Arial"/>
              <a:cs typeface="Arial"/>
            </a:endParaRPr>
          </a:p>
          <a:p>
            <a:pPr marR="3152775" algn="ctr">
              <a:lnSpc>
                <a:spcPct val="100000"/>
              </a:lnSpc>
            </a:pPr>
            <a:r>
              <a:rPr sz="2400" spc="175" dirty="0">
                <a:latin typeface="Arial"/>
                <a:cs typeface="Arial"/>
              </a:rPr>
              <a:t>of </a:t>
            </a:r>
            <a:r>
              <a:rPr sz="2400" spc="80" dirty="0">
                <a:latin typeface="Arial"/>
                <a:cs typeface="Arial"/>
              </a:rPr>
              <a:t>dose </a:t>
            </a:r>
            <a:r>
              <a:rPr sz="2400" spc="180" dirty="0">
                <a:latin typeface="Arial"/>
                <a:cs typeface="Arial"/>
              </a:rPr>
              <a:t>for </a:t>
            </a:r>
            <a:r>
              <a:rPr sz="2400" spc="125" dirty="0">
                <a:latin typeface="Arial"/>
                <a:cs typeface="Arial"/>
              </a:rPr>
              <a:t>infants </a:t>
            </a:r>
            <a:r>
              <a:rPr sz="2400" spc="160" dirty="0">
                <a:latin typeface="Arial"/>
                <a:cs typeface="Arial"/>
              </a:rPr>
              <a:t>up </a:t>
            </a:r>
            <a:r>
              <a:rPr sz="2400" spc="185" dirty="0">
                <a:latin typeface="Arial"/>
                <a:cs typeface="Arial"/>
              </a:rPr>
              <a:t>to </a:t>
            </a:r>
            <a:r>
              <a:rPr sz="2400" spc="180" dirty="0">
                <a:latin typeface="Arial"/>
                <a:cs typeface="Arial"/>
              </a:rPr>
              <a:t>2</a:t>
            </a:r>
            <a:r>
              <a:rPr sz="2400" spc="-250" dirty="0">
                <a:latin typeface="Arial"/>
                <a:cs typeface="Arial"/>
              </a:rPr>
              <a:t> </a:t>
            </a:r>
            <a:r>
              <a:rPr sz="2400" spc="50" dirty="0">
                <a:latin typeface="Arial"/>
                <a:cs typeface="Arial"/>
              </a:rPr>
              <a:t>years.</a:t>
            </a:r>
            <a:endParaRPr sz="2400">
              <a:latin typeface="Arial"/>
              <a:cs typeface="Arial"/>
            </a:endParaRPr>
          </a:p>
          <a:p>
            <a:pPr marL="205104" algn="ctr">
              <a:lnSpc>
                <a:spcPct val="100000"/>
              </a:lnSpc>
              <a:spcBef>
                <a:spcPts val="395"/>
              </a:spcBef>
            </a:pPr>
            <a:r>
              <a:rPr sz="2400" b="1" spc="-10" dirty="0">
                <a:latin typeface="Arial"/>
                <a:cs typeface="Arial"/>
              </a:rPr>
              <a:t>Age </a:t>
            </a:r>
            <a:r>
              <a:rPr sz="2400" b="1" spc="30" dirty="0">
                <a:latin typeface="Arial"/>
                <a:cs typeface="Arial"/>
              </a:rPr>
              <a:t>in</a:t>
            </a:r>
            <a:r>
              <a:rPr sz="2400" b="1" spc="175" dirty="0">
                <a:latin typeface="Arial"/>
                <a:cs typeface="Arial"/>
              </a:rPr>
              <a:t> </a:t>
            </a:r>
            <a:r>
              <a:rPr sz="2400" b="1" spc="25" dirty="0">
                <a:latin typeface="Arial"/>
                <a:cs typeface="Arial"/>
              </a:rPr>
              <a:t>months</a:t>
            </a:r>
            <a:endParaRPr sz="2400">
              <a:latin typeface="Arial"/>
              <a:cs typeface="Arial"/>
            </a:endParaRPr>
          </a:p>
          <a:p>
            <a:pPr marR="1274445" algn="ctr">
              <a:lnSpc>
                <a:spcPct val="100000"/>
              </a:lnSpc>
              <a:spcBef>
                <a:spcPts val="400"/>
              </a:spcBef>
            </a:pPr>
            <a:r>
              <a:rPr sz="2400" b="1" spc="-5" dirty="0">
                <a:latin typeface="Arial"/>
                <a:cs typeface="Arial"/>
              </a:rPr>
              <a:t>Dose </a:t>
            </a:r>
            <a:r>
              <a:rPr sz="2400" b="1" spc="50" dirty="0">
                <a:latin typeface="Arial"/>
                <a:cs typeface="Arial"/>
              </a:rPr>
              <a:t>for </a:t>
            </a:r>
            <a:r>
              <a:rPr sz="2400" b="1" spc="80" dirty="0">
                <a:latin typeface="Arial"/>
                <a:cs typeface="Arial"/>
              </a:rPr>
              <a:t>infant’s= </a:t>
            </a:r>
            <a:r>
              <a:rPr sz="2400" b="1" spc="585" dirty="0">
                <a:latin typeface="Arial"/>
                <a:cs typeface="Arial"/>
              </a:rPr>
              <a:t>-------------- </a:t>
            </a:r>
            <a:r>
              <a:rPr sz="2400" b="1" spc="135" dirty="0">
                <a:latin typeface="Arial"/>
                <a:cs typeface="Arial"/>
              </a:rPr>
              <a:t>x </a:t>
            </a:r>
            <a:r>
              <a:rPr sz="2400" b="1" spc="25" dirty="0">
                <a:latin typeface="Arial"/>
                <a:cs typeface="Arial"/>
              </a:rPr>
              <a:t>Adult</a:t>
            </a:r>
            <a:r>
              <a:rPr sz="2400" b="1" spc="-355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dose</a:t>
            </a:r>
            <a:endParaRPr sz="2400">
              <a:latin typeface="Arial"/>
              <a:cs typeface="Arial"/>
            </a:endParaRPr>
          </a:p>
          <a:p>
            <a:pPr marR="16510" algn="ctr">
              <a:lnSpc>
                <a:spcPct val="100000"/>
              </a:lnSpc>
              <a:spcBef>
                <a:spcPts val="409"/>
              </a:spcBef>
            </a:pPr>
            <a:r>
              <a:rPr sz="2400" b="1" spc="185" dirty="0">
                <a:latin typeface="Arial"/>
                <a:cs typeface="Arial"/>
              </a:rPr>
              <a:t>150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59702" y="44196"/>
            <a:ext cx="1354441" cy="39275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40868" y="594105"/>
            <a:ext cx="3604895" cy="4368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spc="155" dirty="0">
                <a:latin typeface="Arial"/>
                <a:cs typeface="Arial"/>
              </a:rPr>
              <a:t>4. </a:t>
            </a:r>
            <a:r>
              <a:rPr b="1" spc="5" dirty="0">
                <a:latin typeface="Arial"/>
                <a:cs typeface="Arial"/>
              </a:rPr>
              <a:t>Cowling’s</a:t>
            </a:r>
            <a:r>
              <a:rPr b="1" spc="-45" dirty="0">
                <a:latin typeface="Arial"/>
                <a:cs typeface="Arial"/>
              </a:rPr>
              <a:t> </a:t>
            </a:r>
            <a:r>
              <a:rPr b="1" spc="35" dirty="0">
                <a:latin typeface="Arial"/>
                <a:cs typeface="Arial"/>
              </a:rPr>
              <a:t>formula: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40868" y="1012596"/>
            <a:ext cx="8573770" cy="4225925"/>
          </a:xfrm>
          <a:prstGeom prst="rect">
            <a:avLst/>
          </a:prstGeom>
        </p:spPr>
        <p:txBody>
          <a:bodyPr vert="horz" wrap="square" lIns="0" tIns="64135" rIns="0" bIns="0" rtlCol="0">
            <a:spAutoFit/>
          </a:bodyPr>
          <a:lstStyle/>
          <a:p>
            <a:pPr marL="1072515" algn="ctr">
              <a:lnSpc>
                <a:spcPct val="100000"/>
              </a:lnSpc>
              <a:spcBef>
                <a:spcPts val="505"/>
              </a:spcBef>
            </a:pPr>
            <a:r>
              <a:rPr sz="2200" b="1" spc="-15" dirty="0">
                <a:latin typeface="Arial"/>
                <a:cs typeface="Arial"/>
              </a:rPr>
              <a:t>Age </a:t>
            </a:r>
            <a:r>
              <a:rPr sz="2200" b="1" spc="40" dirty="0">
                <a:latin typeface="Arial"/>
                <a:cs typeface="Arial"/>
              </a:rPr>
              <a:t>at </a:t>
            </a:r>
            <a:r>
              <a:rPr sz="2200" b="1" spc="60" dirty="0">
                <a:latin typeface="Arial"/>
                <a:cs typeface="Arial"/>
              </a:rPr>
              <a:t>next </a:t>
            </a:r>
            <a:r>
              <a:rPr sz="2200" b="1" spc="20" dirty="0">
                <a:latin typeface="Arial"/>
                <a:cs typeface="Arial"/>
              </a:rPr>
              <a:t>birthday </a:t>
            </a:r>
            <a:r>
              <a:rPr sz="2200" b="1" spc="10" dirty="0">
                <a:latin typeface="Arial"/>
                <a:cs typeface="Arial"/>
              </a:rPr>
              <a:t>(in</a:t>
            </a:r>
            <a:r>
              <a:rPr sz="2200" b="1" spc="254" dirty="0">
                <a:latin typeface="Arial"/>
                <a:cs typeface="Arial"/>
              </a:rPr>
              <a:t> </a:t>
            </a:r>
            <a:r>
              <a:rPr sz="2200" b="1" spc="-30" dirty="0">
                <a:latin typeface="Arial"/>
                <a:cs typeface="Arial"/>
              </a:rPr>
              <a:t>years)</a:t>
            </a:r>
            <a:endParaRPr sz="2200">
              <a:latin typeface="Arial"/>
              <a:cs typeface="Arial"/>
            </a:endParaRPr>
          </a:p>
          <a:p>
            <a:pPr marR="69215" algn="ctr">
              <a:lnSpc>
                <a:spcPct val="100000"/>
              </a:lnSpc>
              <a:spcBef>
                <a:spcPts val="409"/>
              </a:spcBef>
              <a:tabLst>
                <a:tab pos="6750050" algn="l"/>
              </a:tabLst>
            </a:pPr>
            <a:r>
              <a:rPr sz="2200" b="1" spc="-10" dirty="0">
                <a:latin typeface="Arial"/>
                <a:cs typeface="Arial"/>
              </a:rPr>
              <a:t>Dose </a:t>
            </a:r>
            <a:r>
              <a:rPr sz="2200" b="1" spc="40" dirty="0">
                <a:latin typeface="Arial"/>
                <a:cs typeface="Arial"/>
              </a:rPr>
              <a:t>for</a:t>
            </a:r>
            <a:r>
              <a:rPr sz="2200" b="1" spc="185" dirty="0">
                <a:latin typeface="Arial"/>
                <a:cs typeface="Arial"/>
              </a:rPr>
              <a:t> </a:t>
            </a:r>
            <a:r>
              <a:rPr sz="2200" b="1" spc="80" dirty="0">
                <a:latin typeface="Arial"/>
                <a:cs typeface="Arial"/>
              </a:rPr>
              <a:t>child=</a:t>
            </a:r>
            <a:r>
              <a:rPr sz="2200" b="1" spc="65" dirty="0">
                <a:latin typeface="Arial"/>
                <a:cs typeface="Arial"/>
              </a:rPr>
              <a:t> </a:t>
            </a:r>
            <a:r>
              <a:rPr sz="2200" b="1" spc="545" dirty="0">
                <a:latin typeface="Arial"/>
                <a:cs typeface="Arial"/>
              </a:rPr>
              <a:t>----</a:t>
            </a:r>
            <a:r>
              <a:rPr sz="2200" b="1" u="heavy" spc="54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	</a:t>
            </a:r>
            <a:r>
              <a:rPr sz="2200" b="1" spc="120" dirty="0">
                <a:latin typeface="Arial"/>
                <a:cs typeface="Arial"/>
              </a:rPr>
              <a:t>x </a:t>
            </a:r>
            <a:r>
              <a:rPr sz="2200" b="1" spc="25" dirty="0">
                <a:latin typeface="Arial"/>
                <a:cs typeface="Arial"/>
              </a:rPr>
              <a:t>Adult</a:t>
            </a:r>
            <a:r>
              <a:rPr sz="2200" b="1" spc="-75" dirty="0">
                <a:latin typeface="Arial"/>
                <a:cs typeface="Arial"/>
              </a:rPr>
              <a:t> </a:t>
            </a:r>
            <a:r>
              <a:rPr sz="2200" b="1" spc="-15" dirty="0">
                <a:latin typeface="Arial"/>
                <a:cs typeface="Arial"/>
              </a:rPr>
              <a:t>dose</a:t>
            </a:r>
            <a:endParaRPr sz="2200">
              <a:latin typeface="Arial"/>
              <a:cs typeface="Arial"/>
            </a:endParaRPr>
          </a:p>
          <a:p>
            <a:pPr marR="180975" algn="ctr">
              <a:lnSpc>
                <a:spcPct val="100000"/>
              </a:lnSpc>
              <a:spcBef>
                <a:spcPts val="395"/>
              </a:spcBef>
            </a:pPr>
            <a:r>
              <a:rPr sz="2200" b="1" spc="175" dirty="0">
                <a:latin typeface="Arial"/>
                <a:cs typeface="Arial"/>
              </a:rPr>
              <a:t>24</a:t>
            </a:r>
            <a:endParaRPr sz="22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3450">
              <a:latin typeface="Arial"/>
              <a:cs typeface="Arial"/>
            </a:endParaRPr>
          </a:p>
          <a:p>
            <a:pPr marL="268605" marR="5080" indent="-256540" algn="just">
              <a:lnSpc>
                <a:spcPct val="100000"/>
              </a:lnSpc>
            </a:pPr>
            <a:r>
              <a:rPr sz="1800" spc="-505" dirty="0">
                <a:solidFill>
                  <a:srgbClr val="2CA1BE"/>
                </a:solidFill>
                <a:latin typeface="Arial"/>
                <a:cs typeface="Arial"/>
              </a:rPr>
              <a:t></a:t>
            </a:r>
            <a:r>
              <a:rPr sz="1800" spc="535" dirty="0">
                <a:solidFill>
                  <a:srgbClr val="2CA1BE"/>
                </a:solidFill>
                <a:latin typeface="Arial"/>
                <a:cs typeface="Arial"/>
              </a:rPr>
              <a:t> </a:t>
            </a:r>
            <a:r>
              <a:rPr sz="2700" b="1" spc="-15" dirty="0">
                <a:latin typeface="Arial"/>
                <a:cs typeface="Arial"/>
              </a:rPr>
              <a:t>Dose </a:t>
            </a:r>
            <a:r>
              <a:rPr sz="2700" b="1" spc="35" dirty="0">
                <a:latin typeface="Arial"/>
                <a:cs typeface="Arial"/>
              </a:rPr>
              <a:t>proportionate  </a:t>
            </a:r>
            <a:r>
              <a:rPr sz="2700" b="1" spc="65" dirty="0">
                <a:latin typeface="Arial"/>
                <a:cs typeface="Arial"/>
              </a:rPr>
              <a:t>to </a:t>
            </a:r>
            <a:r>
              <a:rPr sz="2700" b="1" dirty="0">
                <a:latin typeface="Arial"/>
                <a:cs typeface="Arial"/>
              </a:rPr>
              <a:t>body </a:t>
            </a:r>
            <a:r>
              <a:rPr sz="2700" b="1" spc="15" dirty="0">
                <a:latin typeface="Arial"/>
                <a:cs typeface="Arial"/>
              </a:rPr>
              <a:t>weight: </a:t>
            </a:r>
            <a:r>
              <a:rPr sz="2700" spc="70" dirty="0">
                <a:latin typeface="Arial"/>
                <a:cs typeface="Arial"/>
              </a:rPr>
              <a:t>Clark’s  </a:t>
            </a:r>
            <a:r>
              <a:rPr sz="2700" spc="170" dirty="0">
                <a:latin typeface="Arial"/>
                <a:cs typeface="Arial"/>
              </a:rPr>
              <a:t>formula </a:t>
            </a:r>
            <a:r>
              <a:rPr sz="2700" spc="100" dirty="0">
                <a:latin typeface="Arial"/>
                <a:cs typeface="Arial"/>
              </a:rPr>
              <a:t>used </a:t>
            </a:r>
            <a:r>
              <a:rPr sz="2700" spc="204" dirty="0">
                <a:latin typeface="Arial"/>
                <a:cs typeface="Arial"/>
              </a:rPr>
              <a:t>to </a:t>
            </a:r>
            <a:r>
              <a:rPr sz="2700" spc="85" dirty="0">
                <a:latin typeface="Arial"/>
                <a:cs typeface="Arial"/>
              </a:rPr>
              <a:t>calculate </a:t>
            </a:r>
            <a:r>
              <a:rPr sz="2700" spc="140" dirty="0">
                <a:latin typeface="Arial"/>
                <a:cs typeface="Arial"/>
              </a:rPr>
              <a:t>the </a:t>
            </a:r>
            <a:r>
              <a:rPr sz="2700" spc="90" dirty="0">
                <a:latin typeface="Arial"/>
                <a:cs typeface="Arial"/>
              </a:rPr>
              <a:t>dose </a:t>
            </a:r>
            <a:r>
              <a:rPr sz="2700" spc="160" dirty="0">
                <a:latin typeface="Arial"/>
                <a:cs typeface="Arial"/>
              </a:rPr>
              <a:t>on </a:t>
            </a:r>
            <a:r>
              <a:rPr sz="2700" spc="150" dirty="0">
                <a:latin typeface="Arial"/>
                <a:cs typeface="Arial"/>
              </a:rPr>
              <a:t>body  </a:t>
            </a:r>
            <a:r>
              <a:rPr sz="2700" spc="140" dirty="0">
                <a:latin typeface="Arial"/>
                <a:cs typeface="Arial"/>
              </a:rPr>
              <a:t>weight.</a:t>
            </a:r>
            <a:endParaRPr sz="2700">
              <a:latin typeface="Arial"/>
              <a:cs typeface="Arial"/>
            </a:endParaRPr>
          </a:p>
          <a:p>
            <a:pPr marL="3359785" algn="just">
              <a:lnSpc>
                <a:spcPct val="100000"/>
              </a:lnSpc>
              <a:spcBef>
                <a:spcPts val="710"/>
              </a:spcBef>
            </a:pPr>
            <a:r>
              <a:rPr sz="2400" b="1" spc="-10" dirty="0">
                <a:latin typeface="Arial"/>
                <a:cs typeface="Arial"/>
              </a:rPr>
              <a:t>Childs </a:t>
            </a:r>
            <a:r>
              <a:rPr sz="2400" b="1" spc="30" dirty="0">
                <a:latin typeface="Arial"/>
                <a:cs typeface="Arial"/>
              </a:rPr>
              <a:t>weight in</a:t>
            </a:r>
            <a:r>
              <a:rPr sz="2400" b="1" spc="190" dirty="0">
                <a:latin typeface="Arial"/>
                <a:cs typeface="Arial"/>
              </a:rPr>
              <a:t> </a:t>
            </a:r>
            <a:r>
              <a:rPr sz="2400" b="1" spc="-55" dirty="0">
                <a:latin typeface="Arial"/>
                <a:cs typeface="Arial"/>
              </a:rPr>
              <a:t>Kg</a:t>
            </a:r>
            <a:endParaRPr sz="2400">
              <a:latin typeface="Arial"/>
              <a:cs typeface="Arial"/>
            </a:endParaRPr>
          </a:p>
          <a:p>
            <a:pPr marL="12700" algn="just">
              <a:lnSpc>
                <a:spcPct val="100000"/>
              </a:lnSpc>
              <a:spcBef>
                <a:spcPts val="505"/>
              </a:spcBef>
            </a:pPr>
            <a:r>
              <a:rPr sz="2400" b="1" spc="-5" dirty="0">
                <a:latin typeface="Arial"/>
                <a:cs typeface="Arial"/>
              </a:rPr>
              <a:t>Dose </a:t>
            </a:r>
            <a:r>
              <a:rPr sz="2400" b="1" spc="50" dirty="0">
                <a:latin typeface="Arial"/>
                <a:cs typeface="Arial"/>
              </a:rPr>
              <a:t>for </a:t>
            </a:r>
            <a:r>
              <a:rPr sz="2400" b="1" spc="45" dirty="0">
                <a:latin typeface="Arial"/>
                <a:cs typeface="Arial"/>
              </a:rPr>
              <a:t>the </a:t>
            </a:r>
            <a:r>
              <a:rPr sz="2400" b="1" spc="5" dirty="0">
                <a:latin typeface="Arial"/>
                <a:cs typeface="Arial"/>
              </a:rPr>
              <a:t>child </a:t>
            </a:r>
            <a:r>
              <a:rPr sz="2400" b="1" spc="505" dirty="0">
                <a:latin typeface="Arial"/>
                <a:cs typeface="Arial"/>
              </a:rPr>
              <a:t>= </a:t>
            </a:r>
            <a:r>
              <a:rPr sz="2400" b="1" spc="560" dirty="0">
                <a:latin typeface="Arial"/>
                <a:cs typeface="Arial"/>
              </a:rPr>
              <a:t>------------------x </a:t>
            </a:r>
            <a:r>
              <a:rPr sz="2400" b="1" spc="25" dirty="0">
                <a:latin typeface="Arial"/>
                <a:cs typeface="Arial"/>
              </a:rPr>
              <a:t>Adult</a:t>
            </a:r>
            <a:r>
              <a:rPr sz="2400" b="1" spc="175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dose</a:t>
            </a:r>
            <a:endParaRPr sz="2400">
              <a:latin typeface="Arial"/>
              <a:cs typeface="Arial"/>
            </a:endParaRPr>
          </a:p>
          <a:p>
            <a:pPr marL="554355" algn="ctr">
              <a:lnSpc>
                <a:spcPct val="100000"/>
              </a:lnSpc>
              <a:spcBef>
                <a:spcPts val="395"/>
              </a:spcBef>
            </a:pPr>
            <a:r>
              <a:rPr sz="2400" b="1" spc="180" dirty="0">
                <a:latin typeface="Arial"/>
                <a:cs typeface="Arial"/>
              </a:rPr>
              <a:t>70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59702" y="82296"/>
            <a:ext cx="1354441" cy="39275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68605" marR="5080" indent="-256540">
              <a:lnSpc>
                <a:spcPct val="100000"/>
              </a:lnSpc>
              <a:spcBef>
                <a:spcPts val="100"/>
              </a:spcBef>
              <a:tabLst>
                <a:tab pos="268605" algn="l"/>
              </a:tabLst>
            </a:pPr>
            <a:r>
              <a:rPr sz="1800" spc="-505" dirty="0">
                <a:solidFill>
                  <a:srgbClr val="2CA1BE"/>
                </a:solidFill>
              </a:rPr>
              <a:t>	</a:t>
            </a:r>
            <a:r>
              <a:rPr b="1" spc="-5" dirty="0">
                <a:latin typeface="Arial"/>
                <a:cs typeface="Arial"/>
              </a:rPr>
              <a:t>Dose </a:t>
            </a:r>
            <a:r>
              <a:rPr b="1" spc="35" dirty="0">
                <a:latin typeface="Arial"/>
                <a:cs typeface="Arial"/>
              </a:rPr>
              <a:t>proportionate </a:t>
            </a:r>
            <a:r>
              <a:rPr b="1" spc="60" dirty="0">
                <a:latin typeface="Arial"/>
                <a:cs typeface="Arial"/>
              </a:rPr>
              <a:t>to </a:t>
            </a:r>
            <a:r>
              <a:rPr b="1" spc="-10" dirty="0">
                <a:latin typeface="Arial"/>
                <a:cs typeface="Arial"/>
              </a:rPr>
              <a:t>surface </a:t>
            </a:r>
            <a:r>
              <a:rPr b="1" spc="10" dirty="0">
                <a:latin typeface="Arial"/>
                <a:cs typeface="Arial"/>
              </a:rPr>
              <a:t>area </a:t>
            </a:r>
            <a:r>
              <a:rPr b="1" spc="-45" dirty="0">
                <a:latin typeface="Arial"/>
                <a:cs typeface="Arial"/>
              </a:rPr>
              <a:t>: </a:t>
            </a:r>
            <a:r>
              <a:rPr spc="95" dirty="0"/>
              <a:t>In </a:t>
            </a:r>
            <a:r>
              <a:rPr spc="155" dirty="0"/>
              <a:t>this </a:t>
            </a:r>
            <a:r>
              <a:rPr spc="170" dirty="0"/>
              <a:t>method  </a:t>
            </a:r>
            <a:r>
              <a:rPr spc="90" dirty="0"/>
              <a:t>dose </a:t>
            </a:r>
            <a:r>
              <a:rPr spc="100" dirty="0"/>
              <a:t>is </a:t>
            </a:r>
            <a:r>
              <a:rPr spc="95" dirty="0"/>
              <a:t>calculated </a:t>
            </a:r>
            <a:r>
              <a:rPr spc="120" dirty="0"/>
              <a:t>accordingly </a:t>
            </a:r>
            <a:r>
              <a:rPr spc="204" dirty="0"/>
              <a:t>to </a:t>
            </a:r>
            <a:r>
              <a:rPr spc="95" dirty="0"/>
              <a:t>surface </a:t>
            </a:r>
            <a:r>
              <a:rPr spc="40" dirty="0"/>
              <a:t>area </a:t>
            </a:r>
            <a:r>
              <a:rPr spc="175" dirty="0"/>
              <a:t>it’s  </a:t>
            </a:r>
            <a:r>
              <a:rPr spc="140" dirty="0"/>
              <a:t>the </a:t>
            </a:r>
            <a:r>
              <a:rPr spc="155" dirty="0"/>
              <a:t>more </a:t>
            </a:r>
            <a:r>
              <a:rPr spc="114" dirty="0"/>
              <a:t>satisfactory </a:t>
            </a:r>
            <a:r>
              <a:rPr spc="80" dirty="0"/>
              <a:t>&amp; </a:t>
            </a:r>
            <a:r>
              <a:rPr spc="140" dirty="0"/>
              <a:t>appropriate </a:t>
            </a:r>
            <a:r>
              <a:rPr spc="175" dirty="0"/>
              <a:t>method </a:t>
            </a:r>
            <a:r>
              <a:rPr spc="140" dirty="0"/>
              <a:t>than  </a:t>
            </a:r>
            <a:r>
              <a:rPr spc="80" dirty="0"/>
              <a:t>based </a:t>
            </a:r>
            <a:r>
              <a:rPr spc="160" dirty="0"/>
              <a:t>on </a:t>
            </a:r>
            <a:r>
              <a:rPr spc="50" dirty="0"/>
              <a:t>age</a:t>
            </a:r>
            <a:r>
              <a:rPr spc="40" dirty="0"/>
              <a:t> </a:t>
            </a:r>
            <a:r>
              <a:rPr spc="160" dirty="0"/>
              <a:t>method.</a:t>
            </a:r>
            <a:endParaRPr sz="18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5400" marR="17780" indent="3970654">
              <a:lnSpc>
                <a:spcPct val="113700"/>
              </a:lnSpc>
              <a:spcBef>
                <a:spcPts val="100"/>
              </a:spcBef>
            </a:pPr>
            <a:r>
              <a:rPr spc="35" dirty="0"/>
              <a:t>Surface area </a:t>
            </a:r>
            <a:r>
              <a:rPr spc="175" dirty="0"/>
              <a:t>of </a:t>
            </a:r>
            <a:r>
              <a:rPr spc="130" dirty="0"/>
              <a:t>child  </a:t>
            </a:r>
            <a:r>
              <a:rPr spc="45" dirty="0"/>
              <a:t>Percentage </a:t>
            </a:r>
            <a:r>
              <a:rPr spc="175" dirty="0"/>
              <a:t>of </a:t>
            </a:r>
            <a:r>
              <a:rPr spc="135" dirty="0"/>
              <a:t>adult </a:t>
            </a:r>
            <a:r>
              <a:rPr spc="495" dirty="0"/>
              <a:t>dose=------------------ </a:t>
            </a:r>
            <a:r>
              <a:rPr spc="270" dirty="0"/>
              <a:t>x</a:t>
            </a:r>
            <a:r>
              <a:rPr spc="-420" dirty="0"/>
              <a:t> </a:t>
            </a:r>
            <a:r>
              <a:rPr spc="175" dirty="0"/>
              <a:t>100</a:t>
            </a:r>
          </a:p>
          <a:p>
            <a:pPr marL="4294505" marR="936625" indent="-201295">
              <a:lnSpc>
                <a:spcPts val="3290"/>
              </a:lnSpc>
              <a:spcBef>
                <a:spcPts val="165"/>
              </a:spcBef>
            </a:pPr>
            <a:r>
              <a:rPr spc="35" dirty="0"/>
              <a:t>Surface area </a:t>
            </a:r>
            <a:r>
              <a:rPr spc="175" dirty="0"/>
              <a:t>of </a:t>
            </a:r>
            <a:r>
              <a:rPr spc="135" dirty="0"/>
              <a:t>adult  </a:t>
            </a:r>
            <a:r>
              <a:rPr spc="160" dirty="0"/>
              <a:t>or</a:t>
            </a:r>
          </a:p>
          <a:p>
            <a:pPr marL="25400">
              <a:lnSpc>
                <a:spcPct val="100000"/>
              </a:lnSpc>
              <a:spcBef>
                <a:spcPts val="215"/>
              </a:spcBef>
              <a:tabLst>
                <a:tab pos="281305" algn="l"/>
              </a:tabLst>
            </a:pPr>
            <a:r>
              <a:rPr sz="1600" spc="-450" dirty="0">
                <a:solidFill>
                  <a:srgbClr val="2CA1BE"/>
                </a:solidFill>
              </a:rPr>
              <a:t>	</a:t>
            </a:r>
            <a:r>
              <a:rPr b="1" spc="25" dirty="0">
                <a:latin typeface="Arial"/>
                <a:cs typeface="Arial"/>
              </a:rPr>
              <a:t>Catzel’s</a:t>
            </a:r>
            <a:r>
              <a:rPr b="1" spc="60" dirty="0">
                <a:latin typeface="Arial"/>
                <a:cs typeface="Arial"/>
              </a:rPr>
              <a:t> </a:t>
            </a:r>
            <a:r>
              <a:rPr b="1" spc="35" dirty="0">
                <a:latin typeface="Arial"/>
                <a:cs typeface="Arial"/>
              </a:rPr>
              <a:t>formula:</a:t>
            </a:r>
            <a:endParaRPr sz="1600">
              <a:latin typeface="Arial"/>
              <a:cs typeface="Arial"/>
            </a:endParaRPr>
          </a:p>
          <a:p>
            <a:pPr marL="2696845">
              <a:lnSpc>
                <a:spcPct val="100000"/>
              </a:lnSpc>
              <a:spcBef>
                <a:spcPts val="459"/>
              </a:spcBef>
            </a:pPr>
            <a:r>
              <a:rPr sz="2000" b="1" spc="-30" dirty="0">
                <a:latin typeface="Arial"/>
                <a:cs typeface="Arial"/>
              </a:rPr>
              <a:t>Surface </a:t>
            </a:r>
            <a:r>
              <a:rPr sz="2000" b="1" spc="10" dirty="0">
                <a:latin typeface="Arial"/>
                <a:cs typeface="Arial"/>
              </a:rPr>
              <a:t>area </a:t>
            </a:r>
            <a:r>
              <a:rPr sz="2000" b="1" spc="45" dirty="0">
                <a:latin typeface="Arial"/>
                <a:cs typeface="Arial"/>
              </a:rPr>
              <a:t>of </a:t>
            </a:r>
            <a:r>
              <a:rPr sz="2000" b="1" spc="30" dirty="0">
                <a:latin typeface="Arial"/>
                <a:cs typeface="Arial"/>
              </a:rPr>
              <a:t>patient </a:t>
            </a:r>
            <a:r>
              <a:rPr sz="2000" b="1" spc="25" dirty="0">
                <a:latin typeface="Arial"/>
                <a:cs typeface="Arial"/>
              </a:rPr>
              <a:t>in</a:t>
            </a:r>
            <a:r>
              <a:rPr sz="2000" b="1" spc="165" dirty="0">
                <a:latin typeface="Arial"/>
                <a:cs typeface="Arial"/>
              </a:rPr>
              <a:t> </a:t>
            </a:r>
            <a:r>
              <a:rPr sz="2000" b="1" spc="110" dirty="0">
                <a:latin typeface="Arial"/>
                <a:cs typeface="Arial"/>
              </a:rPr>
              <a:t>M</a:t>
            </a:r>
            <a:r>
              <a:rPr sz="1950" b="1" spc="165" baseline="25641" dirty="0">
                <a:latin typeface="Arial"/>
                <a:cs typeface="Arial"/>
              </a:rPr>
              <a:t>2</a:t>
            </a:r>
            <a:endParaRPr sz="1950" baseline="25641">
              <a:latin typeface="Arial"/>
              <a:cs typeface="Arial"/>
            </a:endParaRPr>
          </a:p>
          <a:p>
            <a:pPr marL="267335">
              <a:lnSpc>
                <a:spcPct val="100000"/>
              </a:lnSpc>
              <a:spcBef>
                <a:spcPts val="400"/>
              </a:spcBef>
            </a:pPr>
            <a:r>
              <a:rPr sz="2000" b="1" dirty="0">
                <a:latin typeface="Arial"/>
                <a:cs typeface="Arial"/>
              </a:rPr>
              <a:t>Dose </a:t>
            </a:r>
            <a:r>
              <a:rPr sz="2000" b="1" spc="45" dirty="0">
                <a:latin typeface="Arial"/>
                <a:cs typeface="Arial"/>
              </a:rPr>
              <a:t>for </a:t>
            </a:r>
            <a:r>
              <a:rPr sz="2000" b="1" spc="30" dirty="0">
                <a:latin typeface="Arial"/>
                <a:cs typeface="Arial"/>
              </a:rPr>
              <a:t>patient </a:t>
            </a:r>
            <a:r>
              <a:rPr sz="2000" b="1" spc="490" dirty="0">
                <a:latin typeface="Arial"/>
                <a:cs typeface="Arial"/>
              </a:rPr>
              <a:t>=------------------------ </a:t>
            </a:r>
            <a:r>
              <a:rPr sz="2000" b="1" spc="114" dirty="0">
                <a:latin typeface="Arial"/>
                <a:cs typeface="Arial"/>
              </a:rPr>
              <a:t>x </a:t>
            </a:r>
            <a:r>
              <a:rPr sz="2000" b="1" spc="20" dirty="0">
                <a:latin typeface="Arial"/>
                <a:cs typeface="Arial"/>
              </a:rPr>
              <a:t>Adult</a:t>
            </a:r>
            <a:r>
              <a:rPr sz="2000" b="1" spc="-345" dirty="0">
                <a:latin typeface="Arial"/>
                <a:cs typeface="Arial"/>
              </a:rPr>
              <a:t> </a:t>
            </a:r>
            <a:r>
              <a:rPr sz="2000" b="1" spc="-5" dirty="0">
                <a:latin typeface="Arial"/>
                <a:cs typeface="Arial"/>
              </a:rPr>
              <a:t>dose</a:t>
            </a:r>
            <a:endParaRPr sz="2000">
              <a:latin typeface="Arial"/>
              <a:cs typeface="Arial"/>
            </a:endParaRPr>
          </a:p>
          <a:p>
            <a:pPr marL="3589020">
              <a:lnSpc>
                <a:spcPct val="100000"/>
              </a:lnSpc>
              <a:spcBef>
                <a:spcPts val="395"/>
              </a:spcBef>
            </a:pPr>
            <a:r>
              <a:rPr sz="2000" b="1" spc="135" dirty="0">
                <a:latin typeface="Arial"/>
                <a:cs typeface="Arial"/>
              </a:rPr>
              <a:t>1.73 </a:t>
            </a:r>
            <a:r>
              <a:rPr sz="2000" b="1" spc="60" dirty="0">
                <a:latin typeface="Arial"/>
                <a:cs typeface="Arial"/>
              </a:rPr>
              <a:t>M</a:t>
            </a:r>
            <a:r>
              <a:rPr sz="2000" b="1" spc="-20" dirty="0">
                <a:latin typeface="Arial"/>
                <a:cs typeface="Arial"/>
              </a:rPr>
              <a:t> </a:t>
            </a:r>
            <a:r>
              <a:rPr sz="1950" b="1" spc="172" baseline="25641" dirty="0">
                <a:latin typeface="Arial"/>
                <a:cs typeface="Arial"/>
              </a:rPr>
              <a:t>2</a:t>
            </a:r>
            <a:endParaRPr sz="1950" baseline="25641">
              <a:latin typeface="Arial"/>
              <a:cs typeface="Arial"/>
            </a:endParaRPr>
          </a:p>
          <a:p>
            <a:pPr marL="430530">
              <a:lnSpc>
                <a:spcPct val="100000"/>
              </a:lnSpc>
              <a:spcBef>
                <a:spcPts val="409"/>
              </a:spcBef>
              <a:tabLst>
                <a:tab pos="1413510" algn="l"/>
              </a:tabLst>
            </a:pPr>
            <a:r>
              <a:rPr sz="2000" b="1" spc="20" dirty="0">
                <a:latin typeface="Arial"/>
                <a:cs typeface="Arial"/>
              </a:rPr>
              <a:t>where,	</a:t>
            </a:r>
            <a:r>
              <a:rPr sz="2000" b="1" spc="135" dirty="0">
                <a:latin typeface="Arial"/>
                <a:cs typeface="Arial"/>
              </a:rPr>
              <a:t>1.73 </a:t>
            </a:r>
            <a:r>
              <a:rPr sz="2000" b="1" spc="60" dirty="0">
                <a:latin typeface="Arial"/>
                <a:cs typeface="Arial"/>
              </a:rPr>
              <a:t>M </a:t>
            </a:r>
            <a:r>
              <a:rPr sz="1950" b="1" spc="172" baseline="25641" dirty="0">
                <a:latin typeface="Arial"/>
                <a:cs typeface="Arial"/>
              </a:rPr>
              <a:t>2 </a:t>
            </a:r>
            <a:r>
              <a:rPr sz="2000" b="1" spc="425" dirty="0">
                <a:latin typeface="Arial"/>
                <a:cs typeface="Arial"/>
              </a:rPr>
              <a:t>= </a:t>
            </a:r>
            <a:r>
              <a:rPr sz="2000" b="1" spc="-10" dirty="0">
                <a:latin typeface="Arial"/>
                <a:cs typeface="Arial"/>
              </a:rPr>
              <a:t>Average </a:t>
            </a:r>
            <a:r>
              <a:rPr sz="2000" b="1" spc="30" dirty="0">
                <a:latin typeface="Arial"/>
                <a:cs typeface="Arial"/>
              </a:rPr>
              <a:t>adult </a:t>
            </a:r>
            <a:r>
              <a:rPr sz="2000" b="1" spc="-10" dirty="0">
                <a:latin typeface="Arial"/>
                <a:cs typeface="Arial"/>
              </a:rPr>
              <a:t>surface</a:t>
            </a:r>
            <a:r>
              <a:rPr sz="2000" b="1" spc="-370" dirty="0">
                <a:latin typeface="Arial"/>
                <a:cs typeface="Arial"/>
              </a:rPr>
              <a:t> </a:t>
            </a:r>
            <a:r>
              <a:rPr sz="2000" b="1" spc="10" dirty="0">
                <a:latin typeface="Arial"/>
                <a:cs typeface="Arial"/>
              </a:rPr>
              <a:t>area</a:t>
            </a:r>
            <a:endParaRPr sz="20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59702" y="120395"/>
            <a:ext cx="1354441" cy="39275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62000" y="838200"/>
            <a:ext cx="7772400" cy="4953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798826" y="776986"/>
            <a:ext cx="3655695" cy="5413149"/>
          </a:xfrm>
          <a:prstGeom prst="rect">
            <a:avLst/>
          </a:prstGeom>
        </p:spPr>
        <p:txBody>
          <a:bodyPr vert="horz" wrap="square" lIns="0" tIns="41275" rIns="0" bIns="0" rtlCol="0">
            <a:spAutoFit/>
          </a:bodyPr>
          <a:lstStyle/>
          <a:p>
            <a:pPr marL="1416050" marR="1406525">
              <a:lnSpc>
                <a:spcPts val="2600"/>
              </a:lnSpc>
              <a:spcBef>
                <a:spcPts val="325"/>
              </a:spcBef>
            </a:pPr>
            <a:r>
              <a:rPr sz="2300" spc="75" smtClean="0">
                <a:latin typeface="Arial"/>
                <a:cs typeface="Arial"/>
              </a:rPr>
              <a:t>1.Age  </a:t>
            </a:r>
            <a:r>
              <a:rPr sz="2300" spc="40" smtClean="0">
                <a:latin typeface="Arial"/>
                <a:cs typeface="Arial"/>
              </a:rPr>
              <a:t>2.Sex</a:t>
            </a:r>
            <a:endParaRPr sz="2300" smtClean="0">
              <a:latin typeface="Arial"/>
              <a:cs typeface="Arial"/>
            </a:endParaRPr>
          </a:p>
          <a:p>
            <a:pPr marL="1105535" indent="-1104900">
              <a:lnSpc>
                <a:spcPts val="2475"/>
              </a:lnSpc>
              <a:buSzPct val="95652"/>
              <a:tabLst>
                <a:tab pos="1106170" algn="l"/>
              </a:tabLst>
            </a:pPr>
            <a:r>
              <a:rPr lang="en-US" sz="2300" spc="30" dirty="0" smtClean="0">
                <a:latin typeface="Arial"/>
                <a:cs typeface="Arial"/>
              </a:rPr>
              <a:t>3. </a:t>
            </a:r>
            <a:r>
              <a:rPr sz="2300" spc="30" smtClean="0">
                <a:latin typeface="Arial"/>
                <a:cs typeface="Arial"/>
              </a:rPr>
              <a:t>Body</a:t>
            </a:r>
            <a:r>
              <a:rPr sz="2300" spc="65" smtClean="0">
                <a:latin typeface="Arial"/>
                <a:cs typeface="Arial"/>
              </a:rPr>
              <a:t> </a:t>
            </a:r>
            <a:r>
              <a:rPr sz="2300" spc="130" dirty="0">
                <a:latin typeface="Arial"/>
                <a:cs typeface="Arial"/>
              </a:rPr>
              <a:t>weight</a:t>
            </a:r>
            <a:endParaRPr sz="2300">
              <a:latin typeface="Arial"/>
              <a:cs typeface="Arial"/>
            </a:endParaRPr>
          </a:p>
          <a:p>
            <a:pPr marL="12700" marR="5080">
              <a:lnSpc>
                <a:spcPct val="94500"/>
              </a:lnSpc>
              <a:spcBef>
                <a:spcPts val="75"/>
              </a:spcBef>
              <a:buSzPct val="95652"/>
              <a:buAutoNum type="arabicPeriod" startAt="3"/>
              <a:tabLst>
                <a:tab pos="291465" algn="l"/>
              </a:tabLst>
            </a:pPr>
            <a:r>
              <a:rPr sz="2300" spc="55" smtClean="0">
                <a:latin typeface="Arial"/>
                <a:cs typeface="Arial"/>
              </a:rPr>
              <a:t>Route </a:t>
            </a:r>
            <a:r>
              <a:rPr sz="2300" spc="170" dirty="0">
                <a:latin typeface="Arial"/>
                <a:cs typeface="Arial"/>
              </a:rPr>
              <a:t>of</a:t>
            </a:r>
            <a:r>
              <a:rPr sz="2300" spc="75" dirty="0">
                <a:latin typeface="Arial"/>
                <a:cs typeface="Arial"/>
              </a:rPr>
              <a:t> </a:t>
            </a:r>
            <a:r>
              <a:rPr sz="2300" spc="130" dirty="0">
                <a:latin typeface="Arial"/>
                <a:cs typeface="Arial"/>
              </a:rPr>
              <a:t>administration  </a:t>
            </a:r>
            <a:r>
              <a:rPr sz="2300" spc="110" dirty="0">
                <a:latin typeface="Arial"/>
                <a:cs typeface="Arial"/>
              </a:rPr>
              <a:t>5.Time </a:t>
            </a:r>
            <a:r>
              <a:rPr sz="2300" spc="165" dirty="0">
                <a:latin typeface="Arial"/>
                <a:cs typeface="Arial"/>
              </a:rPr>
              <a:t>of </a:t>
            </a:r>
            <a:r>
              <a:rPr sz="2300" spc="135" dirty="0">
                <a:latin typeface="Arial"/>
                <a:cs typeface="Arial"/>
              </a:rPr>
              <a:t>administration  </a:t>
            </a:r>
            <a:r>
              <a:rPr sz="2300" spc="100" dirty="0">
                <a:latin typeface="Arial"/>
                <a:cs typeface="Arial"/>
              </a:rPr>
              <a:t>6.Enviourmental </a:t>
            </a:r>
            <a:r>
              <a:rPr sz="2300" spc="125" dirty="0">
                <a:latin typeface="Arial"/>
                <a:cs typeface="Arial"/>
              </a:rPr>
              <a:t>factor  </a:t>
            </a:r>
            <a:r>
              <a:rPr sz="2300" spc="95" dirty="0">
                <a:latin typeface="Arial"/>
                <a:cs typeface="Arial"/>
              </a:rPr>
              <a:t>7.Emotinal </a:t>
            </a:r>
            <a:r>
              <a:rPr sz="2300" spc="125" dirty="0">
                <a:latin typeface="Arial"/>
                <a:cs typeface="Arial"/>
              </a:rPr>
              <a:t>factor  </a:t>
            </a:r>
            <a:r>
              <a:rPr sz="2300" spc="35" dirty="0">
                <a:latin typeface="Arial"/>
                <a:cs typeface="Arial"/>
              </a:rPr>
              <a:t>8.Presence </a:t>
            </a:r>
            <a:r>
              <a:rPr sz="2300" spc="165" dirty="0">
                <a:latin typeface="Arial"/>
                <a:cs typeface="Arial"/>
              </a:rPr>
              <a:t>of </a:t>
            </a:r>
            <a:r>
              <a:rPr sz="2300" spc="50" dirty="0">
                <a:latin typeface="Arial"/>
                <a:cs typeface="Arial"/>
              </a:rPr>
              <a:t>disease  </a:t>
            </a:r>
            <a:r>
              <a:rPr sz="2300" spc="120" dirty="0">
                <a:latin typeface="Arial"/>
                <a:cs typeface="Arial"/>
              </a:rPr>
              <a:t>9.Accumulation  </a:t>
            </a:r>
            <a:r>
              <a:rPr sz="2300" spc="125" dirty="0">
                <a:latin typeface="Arial"/>
                <a:cs typeface="Arial"/>
              </a:rPr>
              <a:t>10.Additive </a:t>
            </a:r>
            <a:r>
              <a:rPr sz="2300" spc="105" dirty="0">
                <a:latin typeface="Arial"/>
                <a:cs typeface="Arial"/>
              </a:rPr>
              <a:t>effect  </a:t>
            </a:r>
            <a:r>
              <a:rPr sz="2300" spc="85" dirty="0">
                <a:latin typeface="Arial"/>
                <a:cs typeface="Arial"/>
              </a:rPr>
              <a:t>11.Synergism  </a:t>
            </a:r>
            <a:r>
              <a:rPr sz="2300" spc="125" dirty="0">
                <a:latin typeface="Arial"/>
                <a:cs typeface="Arial"/>
              </a:rPr>
              <a:t>12.Antagonism  </a:t>
            </a:r>
            <a:r>
              <a:rPr sz="2300" spc="90" dirty="0">
                <a:latin typeface="Arial"/>
                <a:cs typeface="Arial"/>
              </a:rPr>
              <a:t>13.Idiosyncrasy  14.Tolerance  </a:t>
            </a:r>
            <a:r>
              <a:rPr sz="2300" spc="100" dirty="0">
                <a:latin typeface="Arial"/>
                <a:cs typeface="Arial"/>
              </a:rPr>
              <a:t>15.Tachyphylaxis  </a:t>
            </a:r>
            <a:r>
              <a:rPr sz="2300" spc="110" dirty="0">
                <a:latin typeface="Arial"/>
                <a:cs typeface="Arial"/>
              </a:rPr>
              <a:t>16.Metabolic</a:t>
            </a:r>
            <a:r>
              <a:rPr sz="2300" spc="-5" dirty="0">
                <a:latin typeface="Arial"/>
                <a:cs typeface="Arial"/>
              </a:rPr>
              <a:t> </a:t>
            </a:r>
            <a:r>
              <a:rPr sz="2300" spc="110" dirty="0">
                <a:latin typeface="Arial"/>
                <a:cs typeface="Arial"/>
              </a:rPr>
              <a:t>disturbance</a:t>
            </a:r>
            <a:endParaRPr sz="23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770888" y="102107"/>
            <a:ext cx="5614416" cy="50749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88468" y="543813"/>
            <a:ext cx="8877935" cy="5578475"/>
          </a:xfrm>
          <a:prstGeom prst="rect">
            <a:avLst/>
          </a:prstGeom>
        </p:spPr>
        <p:txBody>
          <a:bodyPr vert="horz" wrap="square" lIns="0" tIns="62865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495"/>
              </a:spcBef>
            </a:pPr>
            <a:r>
              <a:rPr sz="1800" spc="-505" dirty="0">
                <a:solidFill>
                  <a:srgbClr val="2CA1BE"/>
                </a:solidFill>
                <a:latin typeface="Arial"/>
                <a:cs typeface="Arial"/>
              </a:rPr>
              <a:t></a:t>
            </a:r>
            <a:r>
              <a:rPr sz="1800" spc="535" dirty="0">
                <a:solidFill>
                  <a:srgbClr val="2CA1BE"/>
                </a:solidFill>
                <a:latin typeface="Arial"/>
                <a:cs typeface="Arial"/>
              </a:rPr>
              <a:t> </a:t>
            </a:r>
            <a:r>
              <a:rPr sz="2700" b="1" spc="-20" dirty="0">
                <a:latin typeface="Arial"/>
                <a:cs typeface="Arial"/>
              </a:rPr>
              <a:t>Age:</a:t>
            </a:r>
            <a:endParaRPr sz="2700">
              <a:latin typeface="Arial"/>
              <a:cs typeface="Arial"/>
            </a:endParaRPr>
          </a:p>
          <a:p>
            <a:pPr marL="268605" marR="5080" indent="-256540" algn="just">
              <a:lnSpc>
                <a:spcPct val="100000"/>
              </a:lnSpc>
              <a:spcBef>
                <a:spcPts val="395"/>
              </a:spcBef>
              <a:buClr>
                <a:srgbClr val="2CA1BE"/>
              </a:buClr>
              <a:buSzPct val="66666"/>
              <a:buChar char="-"/>
              <a:tabLst>
                <a:tab pos="269240" algn="l"/>
              </a:tabLst>
            </a:pPr>
            <a:r>
              <a:rPr sz="2700" spc="70" dirty="0">
                <a:latin typeface="Arial"/>
                <a:cs typeface="Arial"/>
              </a:rPr>
              <a:t>The </a:t>
            </a:r>
            <a:r>
              <a:rPr sz="2700" spc="125" dirty="0">
                <a:latin typeface="Arial"/>
                <a:cs typeface="Arial"/>
              </a:rPr>
              <a:t>pharmacokinetics </a:t>
            </a:r>
            <a:r>
              <a:rPr sz="2700" spc="195" dirty="0">
                <a:latin typeface="Arial"/>
                <a:cs typeface="Arial"/>
              </a:rPr>
              <a:t>of </a:t>
            </a:r>
            <a:r>
              <a:rPr sz="2700" spc="120" dirty="0">
                <a:latin typeface="Arial"/>
                <a:cs typeface="Arial"/>
              </a:rPr>
              <a:t>many </a:t>
            </a:r>
            <a:r>
              <a:rPr sz="2700" spc="150" dirty="0">
                <a:latin typeface="Arial"/>
                <a:cs typeface="Arial"/>
              </a:rPr>
              <a:t>drugs </a:t>
            </a:r>
            <a:r>
              <a:rPr sz="2700" spc="75" dirty="0">
                <a:latin typeface="Arial"/>
                <a:cs typeface="Arial"/>
              </a:rPr>
              <a:t>changes </a:t>
            </a:r>
            <a:r>
              <a:rPr sz="2700" spc="185" dirty="0">
                <a:latin typeface="Arial"/>
                <a:cs typeface="Arial"/>
              </a:rPr>
              <a:t>with  </a:t>
            </a:r>
            <a:r>
              <a:rPr sz="2700" spc="60" dirty="0">
                <a:latin typeface="Arial"/>
                <a:cs typeface="Arial"/>
              </a:rPr>
              <a:t>age.</a:t>
            </a:r>
            <a:endParaRPr sz="2700">
              <a:latin typeface="Arial"/>
              <a:cs typeface="Arial"/>
            </a:endParaRPr>
          </a:p>
          <a:p>
            <a:pPr marL="268605" marR="5080" indent="-256540" algn="just">
              <a:lnSpc>
                <a:spcPct val="100000"/>
              </a:lnSpc>
              <a:spcBef>
                <a:spcPts val="395"/>
              </a:spcBef>
              <a:buClr>
                <a:srgbClr val="2CA1BE"/>
              </a:buClr>
              <a:buSzPct val="66666"/>
              <a:buChar char="-"/>
              <a:tabLst>
                <a:tab pos="269240" algn="l"/>
              </a:tabLst>
            </a:pPr>
            <a:r>
              <a:rPr sz="2700" spc="125" dirty="0">
                <a:latin typeface="Arial"/>
                <a:cs typeface="Arial"/>
              </a:rPr>
              <a:t>Newborn </a:t>
            </a:r>
            <a:r>
              <a:rPr sz="2700" spc="145" dirty="0">
                <a:latin typeface="Arial"/>
                <a:cs typeface="Arial"/>
              </a:rPr>
              <a:t>infants </a:t>
            </a:r>
            <a:r>
              <a:rPr sz="2700" spc="100" dirty="0">
                <a:latin typeface="Arial"/>
                <a:cs typeface="Arial"/>
              </a:rPr>
              <a:t>(pediatric) </a:t>
            </a:r>
            <a:r>
              <a:rPr sz="2700" spc="60" dirty="0">
                <a:latin typeface="Arial"/>
                <a:cs typeface="Arial"/>
              </a:rPr>
              <a:t>are </a:t>
            </a:r>
            <a:r>
              <a:rPr sz="2700" spc="135" dirty="0">
                <a:latin typeface="Arial"/>
                <a:cs typeface="Arial"/>
              </a:rPr>
              <a:t>abnormally  </a:t>
            </a:r>
            <a:r>
              <a:rPr sz="2700" spc="95" dirty="0">
                <a:latin typeface="Arial"/>
                <a:cs typeface="Arial"/>
              </a:rPr>
              <a:t>sensitive </a:t>
            </a:r>
            <a:r>
              <a:rPr sz="2700" spc="204" dirty="0">
                <a:latin typeface="Arial"/>
                <a:cs typeface="Arial"/>
              </a:rPr>
              <a:t>to </a:t>
            </a:r>
            <a:r>
              <a:rPr sz="2700" spc="114" dirty="0">
                <a:latin typeface="Arial"/>
                <a:cs typeface="Arial"/>
              </a:rPr>
              <a:t>certain </a:t>
            </a:r>
            <a:r>
              <a:rPr sz="2700" spc="155" dirty="0">
                <a:latin typeface="Arial"/>
                <a:cs typeface="Arial"/>
              </a:rPr>
              <a:t>drugs </a:t>
            </a:r>
            <a:r>
              <a:rPr sz="2700" spc="55" dirty="0">
                <a:latin typeface="Arial"/>
                <a:cs typeface="Arial"/>
              </a:rPr>
              <a:t>because </a:t>
            </a:r>
            <a:r>
              <a:rPr sz="2700" spc="195" dirty="0">
                <a:latin typeface="Arial"/>
                <a:cs typeface="Arial"/>
              </a:rPr>
              <a:t>of </a:t>
            </a:r>
            <a:r>
              <a:rPr sz="2700" spc="140" dirty="0">
                <a:latin typeface="Arial"/>
                <a:cs typeface="Arial"/>
              </a:rPr>
              <a:t>the </a:t>
            </a:r>
            <a:r>
              <a:rPr sz="2700" spc="165" dirty="0">
                <a:latin typeface="Arial"/>
                <a:cs typeface="Arial"/>
              </a:rPr>
              <a:t>immature  </a:t>
            </a:r>
            <a:r>
              <a:rPr sz="2700" spc="105" dirty="0">
                <a:latin typeface="Arial"/>
                <a:cs typeface="Arial"/>
              </a:rPr>
              <a:t>state </a:t>
            </a:r>
            <a:r>
              <a:rPr sz="2700" spc="195" dirty="0">
                <a:latin typeface="Arial"/>
                <a:cs typeface="Arial"/>
              </a:rPr>
              <a:t>of </a:t>
            </a:r>
            <a:r>
              <a:rPr sz="2700" spc="160" dirty="0">
                <a:latin typeface="Arial"/>
                <a:cs typeface="Arial"/>
              </a:rPr>
              <a:t>their </a:t>
            </a:r>
            <a:r>
              <a:rPr sz="2700" spc="110" dirty="0">
                <a:latin typeface="Arial"/>
                <a:cs typeface="Arial"/>
              </a:rPr>
              <a:t>hepatic </a:t>
            </a:r>
            <a:r>
              <a:rPr sz="2700" spc="114" dirty="0">
                <a:latin typeface="Arial"/>
                <a:cs typeface="Arial"/>
              </a:rPr>
              <a:t>and </a:t>
            </a:r>
            <a:r>
              <a:rPr sz="2700" spc="105" dirty="0">
                <a:latin typeface="Arial"/>
                <a:cs typeface="Arial"/>
              </a:rPr>
              <a:t>renal </a:t>
            </a:r>
            <a:r>
              <a:rPr sz="2700" spc="165" dirty="0">
                <a:latin typeface="Arial"/>
                <a:cs typeface="Arial"/>
              </a:rPr>
              <a:t>function </a:t>
            </a:r>
            <a:r>
              <a:rPr sz="2700" spc="125" dirty="0">
                <a:latin typeface="Arial"/>
                <a:cs typeface="Arial"/>
              </a:rPr>
              <a:t>by </a:t>
            </a:r>
            <a:r>
              <a:rPr sz="2700" spc="135" dirty="0">
                <a:latin typeface="Arial"/>
                <a:cs typeface="Arial"/>
              </a:rPr>
              <a:t>which  </a:t>
            </a:r>
            <a:r>
              <a:rPr sz="2700" spc="155" dirty="0">
                <a:latin typeface="Arial"/>
                <a:cs typeface="Arial"/>
              </a:rPr>
              <a:t>drugs </a:t>
            </a:r>
            <a:r>
              <a:rPr sz="2700" spc="55" dirty="0">
                <a:latin typeface="Arial"/>
                <a:cs typeface="Arial"/>
              </a:rPr>
              <a:t>are </a:t>
            </a:r>
            <a:r>
              <a:rPr sz="2700" spc="110" dirty="0">
                <a:latin typeface="Arial"/>
                <a:cs typeface="Arial"/>
              </a:rPr>
              <a:t>inactivated and </a:t>
            </a:r>
            <a:r>
              <a:rPr sz="2700" spc="135" dirty="0">
                <a:latin typeface="Arial"/>
                <a:cs typeface="Arial"/>
              </a:rPr>
              <a:t>eliminated </a:t>
            </a:r>
            <a:r>
              <a:rPr sz="2700" spc="210" dirty="0">
                <a:latin typeface="Arial"/>
                <a:cs typeface="Arial"/>
              </a:rPr>
              <a:t>from </a:t>
            </a:r>
            <a:r>
              <a:rPr sz="2700" spc="140" dirty="0">
                <a:latin typeface="Arial"/>
                <a:cs typeface="Arial"/>
              </a:rPr>
              <a:t>the  body. </a:t>
            </a:r>
            <a:r>
              <a:rPr sz="2700" spc="65" dirty="0">
                <a:latin typeface="Arial"/>
                <a:cs typeface="Arial"/>
              </a:rPr>
              <a:t>Failure </a:t>
            </a:r>
            <a:r>
              <a:rPr sz="2700" spc="200" dirty="0">
                <a:latin typeface="Arial"/>
                <a:cs typeface="Arial"/>
              </a:rPr>
              <a:t>to </a:t>
            </a:r>
            <a:r>
              <a:rPr sz="2700" spc="170" dirty="0">
                <a:latin typeface="Arial"/>
                <a:cs typeface="Arial"/>
              </a:rPr>
              <a:t>detoxify </a:t>
            </a:r>
            <a:r>
              <a:rPr sz="2700" spc="114" dirty="0">
                <a:latin typeface="Arial"/>
                <a:cs typeface="Arial"/>
              </a:rPr>
              <a:t>and </a:t>
            </a:r>
            <a:r>
              <a:rPr sz="2700" spc="130" dirty="0">
                <a:latin typeface="Arial"/>
                <a:cs typeface="Arial"/>
              </a:rPr>
              <a:t>eliminate </a:t>
            </a:r>
            <a:r>
              <a:rPr sz="2700" spc="150" dirty="0">
                <a:latin typeface="Arial"/>
                <a:cs typeface="Arial"/>
              </a:rPr>
              <a:t>drugs  </a:t>
            </a:r>
            <a:r>
              <a:rPr sz="2700" spc="114" dirty="0">
                <a:latin typeface="Arial"/>
                <a:cs typeface="Arial"/>
              </a:rPr>
              <a:t>results </a:t>
            </a:r>
            <a:r>
              <a:rPr sz="2700" spc="165" dirty="0">
                <a:latin typeface="Arial"/>
                <a:cs typeface="Arial"/>
              </a:rPr>
              <a:t>in </a:t>
            </a:r>
            <a:r>
              <a:rPr sz="2700" spc="155" dirty="0">
                <a:latin typeface="Arial"/>
                <a:cs typeface="Arial"/>
              </a:rPr>
              <a:t>their </a:t>
            </a:r>
            <a:r>
              <a:rPr sz="2700" spc="125" dirty="0">
                <a:latin typeface="Arial"/>
                <a:cs typeface="Arial"/>
              </a:rPr>
              <a:t>accumulation </a:t>
            </a:r>
            <a:r>
              <a:rPr sz="2700" spc="170" dirty="0">
                <a:latin typeface="Arial"/>
                <a:cs typeface="Arial"/>
              </a:rPr>
              <a:t>in </a:t>
            </a:r>
            <a:r>
              <a:rPr sz="2700" spc="140" dirty="0">
                <a:latin typeface="Arial"/>
                <a:cs typeface="Arial"/>
              </a:rPr>
              <a:t>the </a:t>
            </a:r>
            <a:r>
              <a:rPr sz="2700" spc="90" dirty="0">
                <a:latin typeface="Arial"/>
                <a:cs typeface="Arial"/>
              </a:rPr>
              <a:t>tissues </a:t>
            </a:r>
            <a:r>
              <a:rPr sz="2700" spc="204" dirty="0">
                <a:latin typeface="Arial"/>
                <a:cs typeface="Arial"/>
              </a:rPr>
              <a:t>to </a:t>
            </a:r>
            <a:r>
              <a:rPr sz="2700" spc="-15" dirty="0">
                <a:latin typeface="Arial"/>
                <a:cs typeface="Arial"/>
              </a:rPr>
              <a:t>a  </a:t>
            </a:r>
            <a:r>
              <a:rPr sz="2700" spc="180" dirty="0">
                <a:latin typeface="Arial"/>
                <a:cs typeface="Arial"/>
              </a:rPr>
              <a:t>toxic</a:t>
            </a:r>
            <a:r>
              <a:rPr sz="2700" spc="90" dirty="0">
                <a:latin typeface="Arial"/>
                <a:cs typeface="Arial"/>
              </a:rPr>
              <a:t> </a:t>
            </a:r>
            <a:r>
              <a:rPr sz="2700" spc="80" dirty="0">
                <a:latin typeface="Arial"/>
                <a:cs typeface="Arial"/>
              </a:rPr>
              <a:t>level.</a:t>
            </a:r>
            <a:endParaRPr sz="2700">
              <a:latin typeface="Arial"/>
              <a:cs typeface="Arial"/>
            </a:endParaRPr>
          </a:p>
          <a:p>
            <a:pPr marL="268605" marR="5080" indent="-256540" algn="just">
              <a:lnSpc>
                <a:spcPct val="100000"/>
              </a:lnSpc>
              <a:spcBef>
                <a:spcPts val="415"/>
              </a:spcBef>
              <a:buClr>
                <a:srgbClr val="2CA1BE"/>
              </a:buClr>
              <a:buSzPct val="66666"/>
              <a:buChar char="-"/>
              <a:tabLst>
                <a:tab pos="269240" algn="l"/>
              </a:tabLst>
            </a:pPr>
            <a:r>
              <a:rPr sz="2700" spc="25" dirty="0">
                <a:latin typeface="Arial"/>
                <a:cs typeface="Arial"/>
              </a:rPr>
              <a:t>Whereas, </a:t>
            </a:r>
            <a:r>
              <a:rPr sz="2700" spc="110" dirty="0">
                <a:latin typeface="Arial"/>
                <a:cs typeface="Arial"/>
              </a:rPr>
              <a:t>elderly </a:t>
            </a:r>
            <a:r>
              <a:rPr sz="2700" spc="130" dirty="0">
                <a:latin typeface="Arial"/>
                <a:cs typeface="Arial"/>
              </a:rPr>
              <a:t>patients </a:t>
            </a:r>
            <a:r>
              <a:rPr sz="2700" spc="60" dirty="0">
                <a:latin typeface="Arial"/>
                <a:cs typeface="Arial"/>
              </a:rPr>
              <a:t>are </a:t>
            </a:r>
            <a:r>
              <a:rPr sz="2700" spc="155" dirty="0">
                <a:latin typeface="Arial"/>
                <a:cs typeface="Arial"/>
              </a:rPr>
              <a:t>more </a:t>
            </a:r>
            <a:r>
              <a:rPr sz="2700" spc="95" dirty="0">
                <a:latin typeface="Arial"/>
                <a:cs typeface="Arial"/>
              </a:rPr>
              <a:t>sensitive </a:t>
            </a:r>
            <a:r>
              <a:rPr sz="2700" spc="200" dirty="0">
                <a:latin typeface="Arial"/>
                <a:cs typeface="Arial"/>
              </a:rPr>
              <a:t>to  </a:t>
            </a:r>
            <a:r>
              <a:rPr sz="2700" spc="110" dirty="0">
                <a:latin typeface="Arial"/>
                <a:cs typeface="Arial"/>
              </a:rPr>
              <a:t>some </a:t>
            </a:r>
            <a:r>
              <a:rPr sz="2700" spc="185" dirty="0">
                <a:latin typeface="Arial"/>
                <a:cs typeface="Arial"/>
              </a:rPr>
              <a:t>drug </a:t>
            </a:r>
            <a:r>
              <a:rPr sz="2700" spc="120" dirty="0">
                <a:latin typeface="Arial"/>
                <a:cs typeface="Arial"/>
              </a:rPr>
              <a:t>effect </a:t>
            </a:r>
            <a:r>
              <a:rPr sz="2700" spc="95" dirty="0">
                <a:latin typeface="Arial"/>
                <a:cs typeface="Arial"/>
              </a:rPr>
              <a:t>e.g. </a:t>
            </a:r>
            <a:r>
              <a:rPr sz="2700" spc="135" dirty="0">
                <a:latin typeface="Arial"/>
                <a:cs typeface="Arial"/>
              </a:rPr>
              <a:t>hypnotics which </a:t>
            </a:r>
            <a:r>
              <a:rPr sz="2700" spc="100" dirty="0">
                <a:latin typeface="Arial"/>
                <a:cs typeface="Arial"/>
              </a:rPr>
              <a:t>may  </a:t>
            </a:r>
            <a:r>
              <a:rPr sz="2700" spc="135" dirty="0">
                <a:latin typeface="Arial"/>
                <a:cs typeface="Arial"/>
              </a:rPr>
              <a:t>produce </a:t>
            </a:r>
            <a:r>
              <a:rPr sz="2700" spc="140" dirty="0">
                <a:latin typeface="Arial"/>
                <a:cs typeface="Arial"/>
              </a:rPr>
              <a:t>confusion </a:t>
            </a:r>
            <a:r>
              <a:rPr sz="2700" spc="105" dirty="0">
                <a:latin typeface="Arial"/>
                <a:cs typeface="Arial"/>
              </a:rPr>
              <a:t>state </a:t>
            </a:r>
            <a:r>
              <a:rPr sz="2700" spc="170" dirty="0">
                <a:latin typeface="Arial"/>
                <a:cs typeface="Arial"/>
              </a:rPr>
              <a:t>in</a:t>
            </a:r>
            <a:r>
              <a:rPr sz="2700" spc="-10" dirty="0">
                <a:latin typeface="Arial"/>
                <a:cs typeface="Arial"/>
              </a:rPr>
              <a:t> </a:t>
            </a:r>
            <a:r>
              <a:rPr sz="2700" spc="155" dirty="0">
                <a:latin typeface="Arial"/>
                <a:cs typeface="Arial"/>
              </a:rPr>
              <a:t>them.</a:t>
            </a:r>
            <a:endParaRPr sz="27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546860" y="80772"/>
            <a:ext cx="6065520" cy="54711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17068" y="616966"/>
            <a:ext cx="8192770" cy="52838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algn="just">
              <a:lnSpc>
                <a:spcPts val="2900"/>
              </a:lnSpc>
              <a:spcBef>
                <a:spcPts val="95"/>
              </a:spcBef>
            </a:pPr>
            <a:r>
              <a:rPr sz="1700" spc="-500" dirty="0">
                <a:solidFill>
                  <a:srgbClr val="2CA1BE"/>
                </a:solidFill>
                <a:latin typeface="Arial"/>
                <a:cs typeface="Arial"/>
              </a:rPr>
              <a:t></a:t>
            </a:r>
            <a:r>
              <a:rPr sz="1700" spc="635" dirty="0">
                <a:solidFill>
                  <a:srgbClr val="2CA1BE"/>
                </a:solidFill>
                <a:latin typeface="Arial"/>
                <a:cs typeface="Arial"/>
              </a:rPr>
              <a:t> </a:t>
            </a:r>
            <a:r>
              <a:rPr sz="2500" b="1" spc="-50" dirty="0">
                <a:latin typeface="Arial"/>
                <a:cs typeface="Arial"/>
              </a:rPr>
              <a:t>Sex:</a:t>
            </a:r>
            <a:endParaRPr sz="2500">
              <a:latin typeface="Arial"/>
              <a:cs typeface="Arial"/>
            </a:endParaRPr>
          </a:p>
          <a:p>
            <a:pPr marL="268605" marR="6985" indent="-256540" algn="just">
              <a:lnSpc>
                <a:spcPts val="2400"/>
              </a:lnSpc>
              <a:spcBef>
                <a:spcPts val="475"/>
              </a:spcBef>
              <a:buClr>
                <a:srgbClr val="2CA1BE"/>
              </a:buClr>
              <a:buSzPct val="68000"/>
              <a:buChar char="-"/>
              <a:tabLst>
                <a:tab pos="269240" algn="l"/>
              </a:tabLst>
            </a:pPr>
            <a:r>
              <a:rPr sz="2500" spc="60" dirty="0">
                <a:latin typeface="Arial"/>
                <a:cs typeface="Arial"/>
              </a:rPr>
              <a:t>Women </a:t>
            </a:r>
            <a:r>
              <a:rPr sz="2500" spc="165" dirty="0">
                <a:latin typeface="Arial"/>
                <a:cs typeface="Arial"/>
              </a:rPr>
              <a:t>do </a:t>
            </a:r>
            <a:r>
              <a:rPr sz="2500" spc="180" dirty="0">
                <a:latin typeface="Arial"/>
                <a:cs typeface="Arial"/>
              </a:rPr>
              <a:t>not </a:t>
            </a:r>
            <a:r>
              <a:rPr sz="2500" spc="50" dirty="0">
                <a:latin typeface="Arial"/>
                <a:cs typeface="Arial"/>
              </a:rPr>
              <a:t>always </a:t>
            </a:r>
            <a:r>
              <a:rPr sz="2500" spc="120" dirty="0">
                <a:latin typeface="Arial"/>
                <a:cs typeface="Arial"/>
              </a:rPr>
              <a:t>respond </a:t>
            </a:r>
            <a:r>
              <a:rPr sz="2500" spc="190" dirty="0">
                <a:latin typeface="Arial"/>
                <a:cs typeface="Arial"/>
              </a:rPr>
              <a:t>to </a:t>
            </a:r>
            <a:r>
              <a:rPr sz="2500" spc="125" dirty="0">
                <a:latin typeface="Arial"/>
                <a:cs typeface="Arial"/>
              </a:rPr>
              <a:t>the </a:t>
            </a:r>
            <a:r>
              <a:rPr sz="2500" spc="114" dirty="0">
                <a:latin typeface="Arial"/>
                <a:cs typeface="Arial"/>
              </a:rPr>
              <a:t>action </a:t>
            </a:r>
            <a:r>
              <a:rPr sz="2500" spc="180" dirty="0">
                <a:latin typeface="Arial"/>
                <a:cs typeface="Arial"/>
              </a:rPr>
              <a:t>of  </a:t>
            </a:r>
            <a:r>
              <a:rPr sz="2500" spc="165" dirty="0">
                <a:latin typeface="Arial"/>
                <a:cs typeface="Arial"/>
              </a:rPr>
              <a:t>drug </a:t>
            </a:r>
            <a:r>
              <a:rPr sz="2500" spc="155" dirty="0">
                <a:latin typeface="Arial"/>
                <a:cs typeface="Arial"/>
              </a:rPr>
              <a:t>in </a:t>
            </a:r>
            <a:r>
              <a:rPr sz="2500" spc="125" dirty="0">
                <a:latin typeface="Arial"/>
                <a:cs typeface="Arial"/>
              </a:rPr>
              <a:t>the </a:t>
            </a:r>
            <a:r>
              <a:rPr sz="2500" spc="60" dirty="0">
                <a:latin typeface="Arial"/>
                <a:cs typeface="Arial"/>
              </a:rPr>
              <a:t>same </a:t>
            </a:r>
            <a:r>
              <a:rPr sz="2500" spc="120" dirty="0">
                <a:latin typeface="Arial"/>
                <a:cs typeface="Arial"/>
              </a:rPr>
              <a:t>manner </a:t>
            </a:r>
            <a:r>
              <a:rPr sz="2500" spc="5" dirty="0">
                <a:latin typeface="Arial"/>
                <a:cs typeface="Arial"/>
              </a:rPr>
              <a:t>as </a:t>
            </a:r>
            <a:r>
              <a:rPr sz="2500" spc="200" dirty="0">
                <a:latin typeface="Arial"/>
                <a:cs typeface="Arial"/>
              </a:rPr>
              <a:t>it </a:t>
            </a:r>
            <a:r>
              <a:rPr sz="2500" spc="114" dirty="0">
                <a:latin typeface="Arial"/>
                <a:cs typeface="Arial"/>
              </a:rPr>
              <a:t>done </a:t>
            </a:r>
            <a:r>
              <a:rPr sz="2500" spc="155" dirty="0">
                <a:latin typeface="Arial"/>
                <a:cs typeface="Arial"/>
              </a:rPr>
              <a:t>in</a:t>
            </a:r>
            <a:r>
              <a:rPr sz="2500" spc="-75" dirty="0">
                <a:latin typeface="Arial"/>
                <a:cs typeface="Arial"/>
              </a:rPr>
              <a:t> </a:t>
            </a:r>
            <a:r>
              <a:rPr sz="2500" spc="120" dirty="0">
                <a:latin typeface="Arial"/>
                <a:cs typeface="Arial"/>
              </a:rPr>
              <a:t>men.</a:t>
            </a:r>
            <a:endParaRPr sz="2500">
              <a:latin typeface="Arial"/>
              <a:cs typeface="Arial"/>
            </a:endParaRPr>
          </a:p>
          <a:p>
            <a:pPr marL="268605" marR="5080" indent="-256540" algn="just">
              <a:lnSpc>
                <a:spcPct val="80000"/>
              </a:lnSpc>
              <a:spcBef>
                <a:spcPts val="430"/>
              </a:spcBef>
              <a:buClr>
                <a:srgbClr val="2CA1BE"/>
              </a:buClr>
              <a:buSzPct val="68000"/>
              <a:buChar char="-"/>
              <a:tabLst>
                <a:tab pos="269240" algn="l"/>
              </a:tabLst>
            </a:pPr>
            <a:r>
              <a:rPr sz="2500" spc="25" dirty="0">
                <a:latin typeface="Arial"/>
                <a:cs typeface="Arial"/>
              </a:rPr>
              <a:t>Special </a:t>
            </a:r>
            <a:r>
              <a:rPr sz="2500" spc="45" dirty="0">
                <a:latin typeface="Arial"/>
                <a:cs typeface="Arial"/>
              </a:rPr>
              <a:t>care </a:t>
            </a:r>
            <a:r>
              <a:rPr sz="2500" spc="135" dirty="0">
                <a:latin typeface="Arial"/>
                <a:cs typeface="Arial"/>
              </a:rPr>
              <a:t>should </a:t>
            </a:r>
            <a:r>
              <a:rPr sz="2500" spc="90" dirty="0">
                <a:latin typeface="Arial"/>
                <a:cs typeface="Arial"/>
              </a:rPr>
              <a:t>be </a:t>
            </a:r>
            <a:r>
              <a:rPr sz="2500" spc="110" dirty="0">
                <a:latin typeface="Arial"/>
                <a:cs typeface="Arial"/>
              </a:rPr>
              <a:t>taken </a:t>
            </a:r>
            <a:r>
              <a:rPr sz="2500" spc="100" dirty="0">
                <a:latin typeface="Arial"/>
                <a:cs typeface="Arial"/>
              </a:rPr>
              <a:t>when </a:t>
            </a:r>
            <a:r>
              <a:rPr sz="2500" spc="135" dirty="0">
                <a:latin typeface="Arial"/>
                <a:cs typeface="Arial"/>
              </a:rPr>
              <a:t>drugs </a:t>
            </a:r>
            <a:r>
              <a:rPr sz="2500" spc="50" dirty="0">
                <a:latin typeface="Arial"/>
                <a:cs typeface="Arial"/>
              </a:rPr>
              <a:t>are  </a:t>
            </a:r>
            <a:r>
              <a:rPr sz="2500" spc="125" dirty="0">
                <a:latin typeface="Arial"/>
                <a:cs typeface="Arial"/>
              </a:rPr>
              <a:t>administered </a:t>
            </a:r>
            <a:r>
              <a:rPr sz="2500" spc="170" dirty="0">
                <a:latin typeface="Arial"/>
                <a:cs typeface="Arial"/>
              </a:rPr>
              <a:t>during </a:t>
            </a:r>
            <a:r>
              <a:rPr sz="2500" spc="135" dirty="0">
                <a:latin typeface="Arial"/>
                <a:cs typeface="Arial"/>
              </a:rPr>
              <a:t>menstruation, </a:t>
            </a:r>
            <a:r>
              <a:rPr sz="2500" spc="95" dirty="0">
                <a:latin typeface="Arial"/>
                <a:cs typeface="Arial"/>
              </a:rPr>
              <a:t>pregnancy </a:t>
            </a:r>
            <a:r>
              <a:rPr sz="2500" spc="70" dirty="0">
                <a:latin typeface="Arial"/>
                <a:cs typeface="Arial"/>
              </a:rPr>
              <a:t>&amp;  </a:t>
            </a:r>
            <a:r>
              <a:rPr sz="2500" spc="114" dirty="0">
                <a:latin typeface="Arial"/>
                <a:cs typeface="Arial"/>
              </a:rPr>
              <a:t>lactation.</a:t>
            </a:r>
            <a:endParaRPr sz="2500">
              <a:latin typeface="Arial"/>
              <a:cs typeface="Arial"/>
            </a:endParaRPr>
          </a:p>
          <a:p>
            <a:pPr marL="268605" marR="8255" indent="-256540" algn="just">
              <a:lnSpc>
                <a:spcPts val="2400"/>
              </a:lnSpc>
              <a:spcBef>
                <a:spcPts val="375"/>
              </a:spcBef>
              <a:buClr>
                <a:srgbClr val="2CA1BE"/>
              </a:buClr>
              <a:buSzPct val="68000"/>
              <a:buChar char="-"/>
              <a:tabLst>
                <a:tab pos="269240" algn="l"/>
              </a:tabLst>
            </a:pPr>
            <a:r>
              <a:rPr sz="2500" spc="65" dirty="0">
                <a:latin typeface="Arial"/>
                <a:cs typeface="Arial"/>
              </a:rPr>
              <a:t>The </a:t>
            </a:r>
            <a:r>
              <a:rPr sz="2500" spc="150" dirty="0">
                <a:latin typeface="Arial"/>
                <a:cs typeface="Arial"/>
              </a:rPr>
              <a:t>strong </a:t>
            </a:r>
            <a:r>
              <a:rPr sz="2500" spc="120" dirty="0">
                <a:latin typeface="Arial"/>
                <a:cs typeface="Arial"/>
              </a:rPr>
              <a:t>purgative </a:t>
            </a:r>
            <a:r>
              <a:rPr sz="2500" spc="85" dirty="0">
                <a:latin typeface="Arial"/>
                <a:cs typeface="Arial"/>
              </a:rPr>
              <a:t>eg. </a:t>
            </a:r>
            <a:r>
              <a:rPr sz="2500" spc="75" dirty="0">
                <a:latin typeface="Arial"/>
                <a:cs typeface="Arial"/>
              </a:rPr>
              <a:t>Aloes </a:t>
            </a:r>
            <a:r>
              <a:rPr sz="2500" spc="135" dirty="0">
                <a:latin typeface="Arial"/>
                <a:cs typeface="Arial"/>
              </a:rPr>
              <a:t>should </a:t>
            </a:r>
            <a:r>
              <a:rPr sz="2500" spc="90" dirty="0">
                <a:latin typeface="Arial"/>
                <a:cs typeface="Arial"/>
              </a:rPr>
              <a:t>be </a:t>
            </a:r>
            <a:r>
              <a:rPr sz="2500" spc="95" dirty="0">
                <a:latin typeface="Arial"/>
                <a:cs typeface="Arial"/>
              </a:rPr>
              <a:t>avoided  </a:t>
            </a:r>
            <a:r>
              <a:rPr sz="2500" spc="165" dirty="0">
                <a:latin typeface="Arial"/>
                <a:cs typeface="Arial"/>
              </a:rPr>
              <a:t>during</a:t>
            </a:r>
            <a:r>
              <a:rPr sz="2500" spc="110" dirty="0">
                <a:latin typeface="Arial"/>
                <a:cs typeface="Arial"/>
              </a:rPr>
              <a:t> </a:t>
            </a:r>
            <a:r>
              <a:rPr sz="2500" spc="135" dirty="0">
                <a:latin typeface="Arial"/>
                <a:cs typeface="Arial"/>
              </a:rPr>
              <a:t>menstruation.</a:t>
            </a:r>
            <a:endParaRPr sz="2500">
              <a:latin typeface="Arial"/>
              <a:cs typeface="Arial"/>
            </a:endParaRPr>
          </a:p>
          <a:p>
            <a:pPr marL="268605" marR="5715" indent="-256540" algn="just">
              <a:lnSpc>
                <a:spcPct val="80000"/>
              </a:lnSpc>
              <a:spcBef>
                <a:spcPts val="415"/>
              </a:spcBef>
              <a:buClr>
                <a:srgbClr val="2CA1BE"/>
              </a:buClr>
              <a:buSzPct val="68000"/>
              <a:buChar char="-"/>
              <a:tabLst>
                <a:tab pos="269240" algn="l"/>
              </a:tabLst>
            </a:pPr>
            <a:r>
              <a:rPr sz="2500" spc="90" dirty="0">
                <a:latin typeface="Arial"/>
                <a:cs typeface="Arial"/>
              </a:rPr>
              <a:t>Similarly </a:t>
            </a:r>
            <a:r>
              <a:rPr sz="2500" spc="130" dirty="0">
                <a:latin typeface="Arial"/>
                <a:cs typeface="Arial"/>
              </a:rPr>
              <a:t>the </a:t>
            </a:r>
            <a:r>
              <a:rPr sz="2500" spc="140" dirty="0">
                <a:latin typeface="Arial"/>
                <a:cs typeface="Arial"/>
              </a:rPr>
              <a:t>drugs </a:t>
            </a:r>
            <a:r>
              <a:rPr sz="2500" spc="125" dirty="0">
                <a:latin typeface="Arial"/>
                <a:cs typeface="Arial"/>
              </a:rPr>
              <a:t>which </a:t>
            </a:r>
            <a:r>
              <a:rPr sz="2500" spc="95" dirty="0">
                <a:latin typeface="Arial"/>
                <a:cs typeface="Arial"/>
              </a:rPr>
              <a:t>may </a:t>
            </a:r>
            <a:r>
              <a:rPr sz="2500" spc="135" dirty="0">
                <a:latin typeface="Arial"/>
                <a:cs typeface="Arial"/>
              </a:rPr>
              <a:t>stimulate </a:t>
            </a:r>
            <a:r>
              <a:rPr sz="2500" spc="125" dirty="0">
                <a:latin typeface="Arial"/>
                <a:cs typeface="Arial"/>
              </a:rPr>
              <a:t>the  </a:t>
            </a:r>
            <a:r>
              <a:rPr sz="2500" spc="130" dirty="0">
                <a:latin typeface="Arial"/>
                <a:cs typeface="Arial"/>
              </a:rPr>
              <a:t>uterine </a:t>
            </a:r>
            <a:r>
              <a:rPr sz="2500" spc="155" dirty="0">
                <a:latin typeface="Arial"/>
                <a:cs typeface="Arial"/>
              </a:rPr>
              <a:t>smooth </a:t>
            </a:r>
            <a:r>
              <a:rPr sz="2500" spc="90" dirty="0">
                <a:latin typeface="Arial"/>
                <a:cs typeface="Arial"/>
              </a:rPr>
              <a:t>muscles </a:t>
            </a:r>
            <a:r>
              <a:rPr sz="2500" spc="85" dirty="0">
                <a:latin typeface="Arial"/>
                <a:cs typeface="Arial"/>
              </a:rPr>
              <a:t>e.g.  </a:t>
            </a:r>
            <a:r>
              <a:rPr sz="2500" spc="110" dirty="0">
                <a:latin typeface="Arial"/>
                <a:cs typeface="Arial"/>
              </a:rPr>
              <a:t>drastic </a:t>
            </a:r>
            <a:r>
              <a:rPr sz="2500" spc="114" dirty="0">
                <a:latin typeface="Arial"/>
                <a:cs typeface="Arial"/>
              </a:rPr>
              <a:t>purgative,  antimalarial </a:t>
            </a:r>
            <a:r>
              <a:rPr sz="2500" spc="130" dirty="0">
                <a:latin typeface="Arial"/>
                <a:cs typeface="Arial"/>
              </a:rPr>
              <a:t>drugs, </a:t>
            </a:r>
            <a:r>
              <a:rPr sz="2500" spc="140" dirty="0">
                <a:latin typeface="Arial"/>
                <a:cs typeface="Arial"/>
              </a:rPr>
              <a:t>ergot </a:t>
            </a:r>
            <a:r>
              <a:rPr sz="2500" spc="110" dirty="0">
                <a:latin typeface="Arial"/>
                <a:cs typeface="Arial"/>
              </a:rPr>
              <a:t>alkaloids </a:t>
            </a:r>
            <a:r>
              <a:rPr sz="2500" spc="55" dirty="0">
                <a:latin typeface="Arial"/>
                <a:cs typeface="Arial"/>
              </a:rPr>
              <a:t>are </a:t>
            </a:r>
            <a:r>
              <a:rPr sz="2500" spc="114" dirty="0">
                <a:latin typeface="Arial"/>
                <a:cs typeface="Arial"/>
              </a:rPr>
              <a:t>contra  indicated </a:t>
            </a:r>
            <a:r>
              <a:rPr sz="2500" spc="165" dirty="0">
                <a:latin typeface="Arial"/>
                <a:cs typeface="Arial"/>
              </a:rPr>
              <a:t>during</a:t>
            </a:r>
            <a:r>
              <a:rPr sz="2500" spc="95" dirty="0">
                <a:latin typeface="Arial"/>
                <a:cs typeface="Arial"/>
              </a:rPr>
              <a:t> pregnancy.</a:t>
            </a:r>
            <a:endParaRPr sz="2500">
              <a:latin typeface="Arial"/>
              <a:cs typeface="Arial"/>
            </a:endParaRPr>
          </a:p>
          <a:p>
            <a:pPr marL="268605" marR="5715" indent="-256540" algn="just">
              <a:lnSpc>
                <a:spcPts val="2400"/>
              </a:lnSpc>
              <a:spcBef>
                <a:spcPts val="390"/>
              </a:spcBef>
              <a:buClr>
                <a:srgbClr val="2CA1BE"/>
              </a:buClr>
              <a:buSzPct val="68000"/>
              <a:buChar char="-"/>
              <a:tabLst>
                <a:tab pos="269240" algn="l"/>
              </a:tabLst>
            </a:pPr>
            <a:r>
              <a:rPr sz="2500" spc="114" dirty="0">
                <a:latin typeface="Arial"/>
                <a:cs typeface="Arial"/>
              </a:rPr>
              <a:t>Alcohol, </a:t>
            </a:r>
            <a:r>
              <a:rPr sz="2500" spc="130" dirty="0">
                <a:latin typeface="Arial"/>
                <a:cs typeface="Arial"/>
              </a:rPr>
              <a:t>barbiturate, </a:t>
            </a:r>
            <a:r>
              <a:rPr sz="2500" spc="110" dirty="0">
                <a:latin typeface="Arial"/>
                <a:cs typeface="Arial"/>
              </a:rPr>
              <a:t>narcotic </a:t>
            </a:r>
            <a:r>
              <a:rPr sz="2500" spc="135" dirty="0">
                <a:latin typeface="Arial"/>
                <a:cs typeface="Arial"/>
              </a:rPr>
              <a:t>drugs </a:t>
            </a:r>
            <a:r>
              <a:rPr sz="2500" spc="65" dirty="0">
                <a:latin typeface="Arial"/>
                <a:cs typeface="Arial"/>
              </a:rPr>
              <a:t>acts </a:t>
            </a:r>
            <a:r>
              <a:rPr sz="2500" spc="150" dirty="0">
                <a:latin typeface="Arial"/>
                <a:cs typeface="Arial"/>
              </a:rPr>
              <a:t>on </a:t>
            </a:r>
            <a:r>
              <a:rPr sz="2500" spc="125" dirty="0">
                <a:latin typeface="Arial"/>
                <a:cs typeface="Arial"/>
              </a:rPr>
              <a:t>foetus  </a:t>
            </a:r>
            <a:r>
              <a:rPr sz="2500" spc="170" dirty="0">
                <a:latin typeface="Arial"/>
                <a:cs typeface="Arial"/>
              </a:rPr>
              <a:t>through</a:t>
            </a:r>
            <a:r>
              <a:rPr sz="2500" spc="100" dirty="0">
                <a:latin typeface="Arial"/>
                <a:cs typeface="Arial"/>
              </a:rPr>
              <a:t> </a:t>
            </a:r>
            <a:r>
              <a:rPr sz="2500" spc="90" dirty="0">
                <a:latin typeface="Arial"/>
                <a:cs typeface="Arial"/>
              </a:rPr>
              <a:t>placenta.</a:t>
            </a:r>
            <a:endParaRPr sz="2500">
              <a:latin typeface="Arial"/>
              <a:cs typeface="Arial"/>
            </a:endParaRPr>
          </a:p>
          <a:p>
            <a:pPr marL="268605" marR="8255" indent="-256540" algn="just">
              <a:lnSpc>
                <a:spcPct val="80000"/>
              </a:lnSpc>
              <a:spcBef>
                <a:spcPts val="420"/>
              </a:spcBef>
              <a:buClr>
                <a:srgbClr val="2CA1BE"/>
              </a:buClr>
              <a:buSzPct val="68000"/>
              <a:buChar char="-"/>
              <a:tabLst>
                <a:tab pos="269240" algn="l"/>
              </a:tabLst>
            </a:pPr>
            <a:r>
              <a:rPr sz="2500" spc="145" dirty="0">
                <a:latin typeface="Arial"/>
                <a:cs typeface="Arial"/>
              </a:rPr>
              <a:t>During </a:t>
            </a:r>
            <a:r>
              <a:rPr sz="2500" spc="114" dirty="0">
                <a:latin typeface="Arial"/>
                <a:cs typeface="Arial"/>
              </a:rPr>
              <a:t>lactation, </a:t>
            </a:r>
            <a:r>
              <a:rPr sz="2500" spc="145" dirty="0">
                <a:latin typeface="Arial"/>
                <a:cs typeface="Arial"/>
              </a:rPr>
              <a:t>morphine, </a:t>
            </a:r>
            <a:r>
              <a:rPr sz="2500" spc="95" dirty="0">
                <a:latin typeface="Arial"/>
                <a:cs typeface="Arial"/>
              </a:rPr>
              <a:t>tetracycline avoided  </a:t>
            </a:r>
            <a:r>
              <a:rPr sz="2500" spc="50" dirty="0">
                <a:latin typeface="Arial"/>
                <a:cs typeface="Arial"/>
              </a:rPr>
              <a:t>because </a:t>
            </a:r>
            <a:r>
              <a:rPr sz="2500" spc="135" dirty="0">
                <a:latin typeface="Arial"/>
                <a:cs typeface="Arial"/>
              </a:rPr>
              <a:t>its </a:t>
            </a:r>
            <a:r>
              <a:rPr sz="2500" spc="110" dirty="0">
                <a:latin typeface="Arial"/>
                <a:cs typeface="Arial"/>
              </a:rPr>
              <a:t>affect </a:t>
            </a:r>
            <a:r>
              <a:rPr sz="2500" spc="150" dirty="0">
                <a:latin typeface="Arial"/>
                <a:cs typeface="Arial"/>
              </a:rPr>
              <a:t>on</a:t>
            </a:r>
            <a:r>
              <a:rPr sz="2500" spc="90" dirty="0">
                <a:latin typeface="Arial"/>
                <a:cs typeface="Arial"/>
              </a:rPr>
              <a:t> </a:t>
            </a:r>
            <a:r>
              <a:rPr sz="2500" spc="85" dirty="0">
                <a:latin typeface="Arial"/>
                <a:cs typeface="Arial"/>
              </a:rPr>
              <a:t>babies.</a:t>
            </a:r>
            <a:endParaRPr sz="25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770888" y="86868"/>
            <a:ext cx="5614416" cy="50749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17068" y="638302"/>
            <a:ext cx="8422005" cy="48164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68605" algn="l"/>
              </a:tabLst>
            </a:pPr>
            <a:r>
              <a:rPr sz="1800" spc="-505" dirty="0">
                <a:solidFill>
                  <a:srgbClr val="2CA1BE"/>
                </a:solidFill>
                <a:latin typeface="Arial"/>
                <a:cs typeface="Arial"/>
              </a:rPr>
              <a:t>	</a:t>
            </a:r>
            <a:r>
              <a:rPr sz="2700" b="1" spc="-105" dirty="0">
                <a:latin typeface="Arial"/>
                <a:cs typeface="Arial"/>
              </a:rPr>
              <a:t>Body</a:t>
            </a:r>
            <a:r>
              <a:rPr sz="2700" b="1" spc="70" dirty="0">
                <a:latin typeface="Arial"/>
                <a:cs typeface="Arial"/>
              </a:rPr>
              <a:t> </a:t>
            </a:r>
            <a:r>
              <a:rPr sz="2700" b="1" spc="25" dirty="0">
                <a:latin typeface="Arial"/>
                <a:cs typeface="Arial"/>
              </a:rPr>
              <a:t>weight:</a:t>
            </a:r>
            <a:endParaRPr sz="27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3250">
              <a:latin typeface="Arial"/>
              <a:cs typeface="Arial"/>
            </a:endParaRPr>
          </a:p>
          <a:p>
            <a:pPr marL="268605" marR="8255" indent="-256540" algn="just">
              <a:lnSpc>
                <a:spcPts val="2920"/>
              </a:lnSpc>
              <a:buClr>
                <a:srgbClr val="2CA1BE"/>
              </a:buClr>
              <a:buSzPct val="66666"/>
              <a:buChar char="-"/>
              <a:tabLst>
                <a:tab pos="269240" algn="l"/>
              </a:tabLst>
            </a:pPr>
            <a:r>
              <a:rPr sz="2700" spc="70" dirty="0">
                <a:latin typeface="Arial"/>
                <a:cs typeface="Arial"/>
              </a:rPr>
              <a:t>The </a:t>
            </a:r>
            <a:r>
              <a:rPr sz="2700" spc="50" dirty="0">
                <a:latin typeface="Arial"/>
                <a:cs typeface="Arial"/>
              </a:rPr>
              <a:t>average </a:t>
            </a:r>
            <a:r>
              <a:rPr sz="2700" spc="90" dirty="0">
                <a:latin typeface="Arial"/>
                <a:cs typeface="Arial"/>
              </a:rPr>
              <a:t>dose </a:t>
            </a:r>
            <a:r>
              <a:rPr sz="2700" spc="100" dirty="0">
                <a:latin typeface="Arial"/>
                <a:cs typeface="Arial"/>
              </a:rPr>
              <a:t>is </a:t>
            </a:r>
            <a:r>
              <a:rPr sz="2700" spc="150" dirty="0">
                <a:latin typeface="Arial"/>
                <a:cs typeface="Arial"/>
              </a:rPr>
              <a:t>mentioned </a:t>
            </a:r>
            <a:r>
              <a:rPr sz="2700" spc="130" dirty="0">
                <a:latin typeface="Arial"/>
                <a:cs typeface="Arial"/>
              </a:rPr>
              <a:t>either </a:t>
            </a:r>
            <a:r>
              <a:rPr sz="2700" spc="170" dirty="0">
                <a:latin typeface="Arial"/>
                <a:cs typeface="Arial"/>
              </a:rPr>
              <a:t>in </a:t>
            </a:r>
            <a:r>
              <a:rPr sz="2700" spc="145" dirty="0">
                <a:latin typeface="Arial"/>
                <a:cs typeface="Arial"/>
              </a:rPr>
              <a:t>terms  </a:t>
            </a:r>
            <a:r>
              <a:rPr sz="2700" spc="195" dirty="0">
                <a:latin typeface="Arial"/>
                <a:cs typeface="Arial"/>
              </a:rPr>
              <a:t>of </a:t>
            </a:r>
            <a:r>
              <a:rPr sz="2700" spc="225" dirty="0">
                <a:latin typeface="Arial"/>
                <a:cs typeface="Arial"/>
              </a:rPr>
              <a:t>mg </a:t>
            </a:r>
            <a:r>
              <a:rPr sz="2700" spc="130" dirty="0">
                <a:latin typeface="Arial"/>
                <a:cs typeface="Arial"/>
              </a:rPr>
              <a:t>per </a:t>
            </a:r>
            <a:r>
              <a:rPr sz="2700" spc="204" dirty="0">
                <a:latin typeface="Arial"/>
                <a:cs typeface="Arial"/>
              </a:rPr>
              <a:t>kg </a:t>
            </a:r>
            <a:r>
              <a:rPr sz="2700" spc="150" dirty="0">
                <a:latin typeface="Arial"/>
                <a:cs typeface="Arial"/>
              </a:rPr>
              <a:t>body</a:t>
            </a:r>
            <a:r>
              <a:rPr sz="2700" spc="-290" dirty="0">
                <a:latin typeface="Arial"/>
                <a:cs typeface="Arial"/>
              </a:rPr>
              <a:t> </a:t>
            </a:r>
            <a:r>
              <a:rPr sz="2700" spc="140" dirty="0">
                <a:latin typeface="Arial"/>
                <a:cs typeface="Arial"/>
              </a:rPr>
              <a:t>weight.</a:t>
            </a:r>
            <a:endParaRPr sz="27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Clr>
                <a:srgbClr val="2CA1BE"/>
              </a:buClr>
              <a:buFont typeface="Arial"/>
              <a:buChar char="-"/>
            </a:pPr>
            <a:endParaRPr sz="3200">
              <a:latin typeface="Arial"/>
              <a:cs typeface="Arial"/>
            </a:endParaRPr>
          </a:p>
          <a:p>
            <a:pPr marL="268605" marR="8255" indent="-256540" algn="just">
              <a:lnSpc>
                <a:spcPts val="2920"/>
              </a:lnSpc>
              <a:buClr>
                <a:srgbClr val="2CA1BE"/>
              </a:buClr>
              <a:buSzPct val="66666"/>
              <a:buChar char="-"/>
              <a:tabLst>
                <a:tab pos="269240" algn="l"/>
              </a:tabLst>
            </a:pPr>
            <a:r>
              <a:rPr sz="2700" spc="145" dirty="0">
                <a:latin typeface="Arial"/>
                <a:cs typeface="Arial"/>
              </a:rPr>
              <a:t>Another </a:t>
            </a:r>
            <a:r>
              <a:rPr sz="2700" spc="130" dirty="0">
                <a:latin typeface="Arial"/>
                <a:cs typeface="Arial"/>
              </a:rPr>
              <a:t>technique </a:t>
            </a:r>
            <a:r>
              <a:rPr sz="2700" spc="100" dirty="0">
                <a:latin typeface="Arial"/>
                <a:cs typeface="Arial"/>
              </a:rPr>
              <a:t>used </a:t>
            </a:r>
            <a:r>
              <a:rPr sz="2700" spc="-5" dirty="0">
                <a:latin typeface="Arial"/>
                <a:cs typeface="Arial"/>
              </a:rPr>
              <a:t>as </a:t>
            </a:r>
            <a:r>
              <a:rPr sz="2700" spc="-15" dirty="0">
                <a:latin typeface="Arial"/>
                <a:cs typeface="Arial"/>
              </a:rPr>
              <a:t>a </a:t>
            </a:r>
            <a:r>
              <a:rPr sz="2700" spc="165" dirty="0">
                <a:latin typeface="Arial"/>
                <a:cs typeface="Arial"/>
              </a:rPr>
              <a:t>total </a:t>
            </a:r>
            <a:r>
              <a:rPr sz="2700" spc="120" dirty="0">
                <a:latin typeface="Arial"/>
                <a:cs typeface="Arial"/>
              </a:rPr>
              <a:t>single </a:t>
            </a:r>
            <a:r>
              <a:rPr sz="2700" spc="195" dirty="0">
                <a:latin typeface="Arial"/>
                <a:cs typeface="Arial"/>
              </a:rPr>
              <a:t>for </a:t>
            </a:r>
            <a:r>
              <a:rPr sz="2700" spc="75" dirty="0">
                <a:latin typeface="Arial"/>
                <a:cs typeface="Arial"/>
              </a:rPr>
              <a:t>an  </a:t>
            </a:r>
            <a:r>
              <a:rPr sz="2700" spc="155" dirty="0">
                <a:latin typeface="Arial"/>
                <a:cs typeface="Arial"/>
              </a:rPr>
              <a:t>adult </a:t>
            </a:r>
            <a:r>
              <a:rPr sz="2700" spc="145" dirty="0">
                <a:latin typeface="Arial"/>
                <a:cs typeface="Arial"/>
              </a:rPr>
              <a:t>weighing </a:t>
            </a:r>
            <a:r>
              <a:rPr sz="2700" spc="100" dirty="0">
                <a:latin typeface="Arial"/>
                <a:cs typeface="Arial"/>
              </a:rPr>
              <a:t>between</a:t>
            </a:r>
            <a:r>
              <a:rPr sz="2700" spc="-15" dirty="0">
                <a:latin typeface="Arial"/>
                <a:cs typeface="Arial"/>
              </a:rPr>
              <a:t> </a:t>
            </a:r>
            <a:r>
              <a:rPr sz="2700" spc="240" dirty="0">
                <a:latin typeface="Arial"/>
                <a:cs typeface="Arial"/>
              </a:rPr>
              <a:t>50-100kg.</a:t>
            </a:r>
            <a:endParaRPr sz="27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Clr>
                <a:srgbClr val="2CA1BE"/>
              </a:buClr>
              <a:buFont typeface="Arial"/>
              <a:buChar char="-"/>
            </a:pPr>
            <a:endParaRPr sz="3200">
              <a:latin typeface="Arial"/>
              <a:cs typeface="Arial"/>
            </a:endParaRPr>
          </a:p>
          <a:p>
            <a:pPr marL="268605" marR="5080" indent="-256540" algn="just">
              <a:lnSpc>
                <a:spcPts val="2920"/>
              </a:lnSpc>
              <a:buClr>
                <a:srgbClr val="2CA1BE"/>
              </a:buClr>
              <a:buSzPct val="66666"/>
              <a:buChar char="-"/>
              <a:tabLst>
                <a:tab pos="269240" algn="l"/>
              </a:tabLst>
            </a:pPr>
            <a:r>
              <a:rPr sz="2700" spc="80" dirty="0">
                <a:latin typeface="Arial"/>
                <a:cs typeface="Arial"/>
              </a:rPr>
              <a:t>However, </a:t>
            </a:r>
            <a:r>
              <a:rPr sz="2700" spc="140" dirty="0">
                <a:latin typeface="Arial"/>
                <a:cs typeface="Arial"/>
              </a:rPr>
              <a:t>the </a:t>
            </a:r>
            <a:r>
              <a:rPr sz="2700" spc="95" dirty="0">
                <a:latin typeface="Arial"/>
                <a:cs typeface="Arial"/>
              </a:rPr>
              <a:t>dose </a:t>
            </a:r>
            <a:r>
              <a:rPr sz="2700" spc="100" dirty="0">
                <a:latin typeface="Arial"/>
                <a:cs typeface="Arial"/>
              </a:rPr>
              <a:t>expressed </a:t>
            </a:r>
            <a:r>
              <a:rPr sz="2700" spc="165" dirty="0">
                <a:latin typeface="Arial"/>
                <a:cs typeface="Arial"/>
              </a:rPr>
              <a:t>in </a:t>
            </a:r>
            <a:r>
              <a:rPr sz="2700" spc="155" dirty="0">
                <a:latin typeface="Arial"/>
                <a:cs typeface="Arial"/>
              </a:rPr>
              <a:t>this </a:t>
            </a:r>
            <a:r>
              <a:rPr sz="2700" spc="130" dirty="0">
                <a:latin typeface="Arial"/>
                <a:cs typeface="Arial"/>
              </a:rPr>
              <a:t>fashion  </a:t>
            </a:r>
            <a:r>
              <a:rPr sz="2700" spc="100" dirty="0">
                <a:latin typeface="Arial"/>
                <a:cs typeface="Arial"/>
              </a:rPr>
              <a:t>may </a:t>
            </a:r>
            <a:r>
              <a:rPr sz="2700" spc="195" dirty="0">
                <a:latin typeface="Arial"/>
                <a:cs typeface="Arial"/>
              </a:rPr>
              <a:t>not </a:t>
            </a:r>
            <a:r>
              <a:rPr sz="2700" spc="120" dirty="0">
                <a:latin typeface="Arial"/>
                <a:cs typeface="Arial"/>
              </a:rPr>
              <a:t>apply </a:t>
            </a:r>
            <a:r>
              <a:rPr sz="2700" spc="170" dirty="0">
                <a:latin typeface="Arial"/>
                <a:cs typeface="Arial"/>
              </a:rPr>
              <a:t>in </a:t>
            </a:r>
            <a:r>
              <a:rPr sz="2700" spc="5" dirty="0">
                <a:latin typeface="Arial"/>
                <a:cs typeface="Arial"/>
              </a:rPr>
              <a:t>case </a:t>
            </a:r>
            <a:r>
              <a:rPr sz="2700" spc="195" dirty="0">
                <a:latin typeface="Arial"/>
                <a:cs typeface="Arial"/>
              </a:rPr>
              <a:t>of </a:t>
            </a:r>
            <a:r>
              <a:rPr sz="2700" spc="75" dirty="0">
                <a:latin typeface="Arial"/>
                <a:cs typeface="Arial"/>
              </a:rPr>
              <a:t>obese </a:t>
            </a:r>
            <a:r>
              <a:rPr sz="2700" spc="125" dirty="0">
                <a:latin typeface="Arial"/>
                <a:cs typeface="Arial"/>
              </a:rPr>
              <a:t>patients,  </a:t>
            </a:r>
            <a:r>
              <a:rPr sz="2700" spc="135" dirty="0">
                <a:latin typeface="Arial"/>
                <a:cs typeface="Arial"/>
              </a:rPr>
              <a:t>children </a:t>
            </a:r>
            <a:r>
              <a:rPr sz="2700" spc="80" dirty="0">
                <a:latin typeface="Arial"/>
                <a:cs typeface="Arial"/>
              </a:rPr>
              <a:t>&amp; </a:t>
            </a:r>
            <a:r>
              <a:rPr sz="2700" spc="140" dirty="0">
                <a:latin typeface="Arial"/>
                <a:cs typeface="Arial"/>
              </a:rPr>
              <a:t>malnourished </a:t>
            </a:r>
            <a:r>
              <a:rPr sz="2700" spc="125" dirty="0">
                <a:latin typeface="Arial"/>
                <a:cs typeface="Arial"/>
              </a:rPr>
              <a:t>patients. </a:t>
            </a:r>
            <a:r>
              <a:rPr sz="2700" spc="140" dirty="0">
                <a:latin typeface="Arial"/>
                <a:cs typeface="Arial"/>
              </a:rPr>
              <a:t>It </a:t>
            </a:r>
            <a:r>
              <a:rPr sz="2700" spc="145" dirty="0">
                <a:latin typeface="Arial"/>
                <a:cs typeface="Arial"/>
              </a:rPr>
              <a:t>should </a:t>
            </a:r>
            <a:r>
              <a:rPr sz="2700" spc="100" dirty="0">
                <a:latin typeface="Arial"/>
                <a:cs typeface="Arial"/>
              </a:rPr>
              <a:t>be  </a:t>
            </a:r>
            <a:r>
              <a:rPr sz="2700" spc="95" dirty="0">
                <a:latin typeface="Arial"/>
                <a:cs typeface="Arial"/>
              </a:rPr>
              <a:t>calculated </a:t>
            </a:r>
            <a:r>
              <a:rPr sz="2700" spc="120" dirty="0">
                <a:latin typeface="Arial"/>
                <a:cs typeface="Arial"/>
              </a:rPr>
              <a:t>according </a:t>
            </a:r>
            <a:r>
              <a:rPr sz="2700" spc="204" dirty="0">
                <a:latin typeface="Arial"/>
                <a:cs typeface="Arial"/>
              </a:rPr>
              <a:t>to </a:t>
            </a:r>
            <a:r>
              <a:rPr sz="2700" spc="150" dirty="0">
                <a:latin typeface="Arial"/>
                <a:cs typeface="Arial"/>
              </a:rPr>
              <a:t>body</a:t>
            </a:r>
            <a:r>
              <a:rPr sz="2700" spc="-5" dirty="0">
                <a:latin typeface="Arial"/>
                <a:cs typeface="Arial"/>
              </a:rPr>
              <a:t> </a:t>
            </a:r>
            <a:r>
              <a:rPr sz="2700" spc="140" dirty="0">
                <a:latin typeface="Arial"/>
                <a:cs typeface="Arial"/>
              </a:rPr>
              <a:t>weight.</a:t>
            </a:r>
            <a:endParaRPr sz="27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770888" y="86868"/>
            <a:ext cx="5614416" cy="50749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17068" y="670305"/>
            <a:ext cx="8421370" cy="3108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68605" algn="l"/>
              </a:tabLst>
            </a:pPr>
            <a:r>
              <a:rPr sz="1800" spc="-505" dirty="0">
                <a:solidFill>
                  <a:srgbClr val="2CA1BE"/>
                </a:solidFill>
                <a:latin typeface="Arial"/>
                <a:cs typeface="Arial"/>
              </a:rPr>
              <a:t>	</a:t>
            </a:r>
            <a:r>
              <a:rPr sz="2700" b="1" spc="-15" dirty="0">
                <a:latin typeface="Arial"/>
                <a:cs typeface="Arial"/>
              </a:rPr>
              <a:t>Route </a:t>
            </a:r>
            <a:r>
              <a:rPr sz="2700" b="1" spc="50" dirty="0">
                <a:latin typeface="Arial"/>
                <a:cs typeface="Arial"/>
              </a:rPr>
              <a:t>of</a:t>
            </a:r>
            <a:r>
              <a:rPr sz="2700" b="1" spc="185" dirty="0">
                <a:latin typeface="Arial"/>
                <a:cs typeface="Arial"/>
              </a:rPr>
              <a:t> </a:t>
            </a:r>
            <a:r>
              <a:rPr sz="2700" b="1" spc="25" dirty="0">
                <a:latin typeface="Arial"/>
                <a:cs typeface="Arial"/>
              </a:rPr>
              <a:t>administration:</a:t>
            </a:r>
            <a:endParaRPr sz="27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3500">
              <a:latin typeface="Arial"/>
              <a:cs typeface="Arial"/>
            </a:endParaRPr>
          </a:p>
          <a:p>
            <a:pPr marL="268605" marR="6350" indent="-256540">
              <a:lnSpc>
                <a:spcPct val="100000"/>
              </a:lnSpc>
              <a:buClr>
                <a:srgbClr val="2CA1BE"/>
              </a:buClr>
              <a:buSzPct val="66666"/>
              <a:buChar char="-"/>
              <a:tabLst>
                <a:tab pos="269240" algn="l"/>
                <a:tab pos="881380" algn="l"/>
                <a:tab pos="2028825" algn="l"/>
                <a:tab pos="2546985" algn="l"/>
                <a:tab pos="3509010" algn="l"/>
                <a:tab pos="4210050" algn="l"/>
                <a:tab pos="5557520" algn="l"/>
                <a:tab pos="6950709" algn="l"/>
                <a:tab pos="7874634" algn="l"/>
              </a:tabLst>
            </a:pPr>
            <a:r>
              <a:rPr sz="2700" spc="25" dirty="0">
                <a:latin typeface="Arial"/>
                <a:cs typeface="Arial"/>
              </a:rPr>
              <a:t>I</a:t>
            </a:r>
            <a:r>
              <a:rPr sz="2700" spc="95" dirty="0">
                <a:latin typeface="Arial"/>
                <a:cs typeface="Arial"/>
              </a:rPr>
              <a:t>.</a:t>
            </a:r>
            <a:r>
              <a:rPr sz="2700" spc="-40" dirty="0">
                <a:latin typeface="Arial"/>
                <a:cs typeface="Arial"/>
              </a:rPr>
              <a:t>V</a:t>
            </a:r>
            <a:r>
              <a:rPr sz="2700" dirty="0">
                <a:latin typeface="Arial"/>
                <a:cs typeface="Arial"/>
              </a:rPr>
              <a:t>	</a:t>
            </a:r>
            <a:r>
              <a:rPr sz="2700" spc="90" dirty="0">
                <a:latin typeface="Arial"/>
                <a:cs typeface="Arial"/>
              </a:rPr>
              <a:t>dos</a:t>
            </a:r>
            <a:r>
              <a:rPr sz="2700" spc="85" dirty="0">
                <a:latin typeface="Arial"/>
                <a:cs typeface="Arial"/>
              </a:rPr>
              <a:t>e</a:t>
            </a:r>
            <a:r>
              <a:rPr sz="2700" spc="25" dirty="0">
                <a:latin typeface="Arial"/>
                <a:cs typeface="Arial"/>
              </a:rPr>
              <a:t>s</a:t>
            </a:r>
            <a:r>
              <a:rPr sz="2700" dirty="0">
                <a:latin typeface="Arial"/>
                <a:cs typeface="Arial"/>
              </a:rPr>
              <a:t>	</a:t>
            </a:r>
            <a:r>
              <a:rPr sz="2700" spc="260" dirty="0">
                <a:latin typeface="Arial"/>
                <a:cs typeface="Arial"/>
              </a:rPr>
              <a:t>o</a:t>
            </a:r>
            <a:r>
              <a:rPr sz="2700" spc="130" dirty="0">
                <a:latin typeface="Arial"/>
                <a:cs typeface="Arial"/>
              </a:rPr>
              <a:t>f</a:t>
            </a:r>
            <a:r>
              <a:rPr sz="2700" dirty="0">
                <a:latin typeface="Arial"/>
                <a:cs typeface="Arial"/>
              </a:rPr>
              <a:t>	</a:t>
            </a:r>
            <a:r>
              <a:rPr sz="2700" spc="195" dirty="0">
                <a:latin typeface="Arial"/>
                <a:cs typeface="Arial"/>
              </a:rPr>
              <a:t>d</a:t>
            </a:r>
            <a:r>
              <a:rPr sz="2700" spc="190" dirty="0">
                <a:latin typeface="Arial"/>
                <a:cs typeface="Arial"/>
              </a:rPr>
              <a:t>r</a:t>
            </a:r>
            <a:r>
              <a:rPr sz="2700" spc="175" dirty="0">
                <a:latin typeface="Arial"/>
                <a:cs typeface="Arial"/>
              </a:rPr>
              <a:t>ug</a:t>
            </a:r>
            <a:r>
              <a:rPr sz="2700" dirty="0">
                <a:latin typeface="Arial"/>
                <a:cs typeface="Arial"/>
              </a:rPr>
              <a:t>	</a:t>
            </a:r>
            <a:r>
              <a:rPr sz="2700" spc="55" dirty="0">
                <a:latin typeface="Arial"/>
                <a:cs typeface="Arial"/>
              </a:rPr>
              <a:t>ar</a:t>
            </a:r>
            <a:r>
              <a:rPr sz="2700" spc="75" dirty="0">
                <a:latin typeface="Arial"/>
                <a:cs typeface="Arial"/>
              </a:rPr>
              <a:t>e</a:t>
            </a:r>
            <a:r>
              <a:rPr sz="2700" dirty="0">
                <a:latin typeface="Arial"/>
                <a:cs typeface="Arial"/>
              </a:rPr>
              <a:t>	</a:t>
            </a:r>
            <a:r>
              <a:rPr sz="2700" spc="130" dirty="0">
                <a:latin typeface="Arial"/>
                <a:cs typeface="Arial"/>
              </a:rPr>
              <a:t>usual</a:t>
            </a:r>
            <a:r>
              <a:rPr sz="2700" spc="40" dirty="0">
                <a:latin typeface="Arial"/>
                <a:cs typeface="Arial"/>
              </a:rPr>
              <a:t>l</a:t>
            </a:r>
            <a:r>
              <a:rPr sz="2700" spc="60" dirty="0">
                <a:latin typeface="Arial"/>
                <a:cs typeface="Arial"/>
              </a:rPr>
              <a:t>y</a:t>
            </a:r>
            <a:r>
              <a:rPr sz="2700" dirty="0">
                <a:latin typeface="Arial"/>
                <a:cs typeface="Arial"/>
              </a:rPr>
              <a:t>	</a:t>
            </a:r>
            <a:r>
              <a:rPr sz="2700" spc="110" dirty="0">
                <a:latin typeface="Arial"/>
                <a:cs typeface="Arial"/>
              </a:rPr>
              <a:t>s</a:t>
            </a:r>
            <a:r>
              <a:rPr sz="2700" spc="170" dirty="0">
                <a:latin typeface="Arial"/>
                <a:cs typeface="Arial"/>
              </a:rPr>
              <a:t>m</a:t>
            </a:r>
            <a:r>
              <a:rPr sz="2700" spc="110" dirty="0">
                <a:latin typeface="Arial"/>
                <a:cs typeface="Arial"/>
              </a:rPr>
              <a:t>alle</a:t>
            </a:r>
            <a:r>
              <a:rPr sz="2700" spc="95" dirty="0">
                <a:latin typeface="Arial"/>
                <a:cs typeface="Arial"/>
              </a:rPr>
              <a:t>r</a:t>
            </a:r>
            <a:r>
              <a:rPr sz="2700" dirty="0">
                <a:latin typeface="Arial"/>
                <a:cs typeface="Arial"/>
              </a:rPr>
              <a:t>	</a:t>
            </a:r>
            <a:r>
              <a:rPr sz="2700" spc="120" dirty="0">
                <a:latin typeface="Arial"/>
                <a:cs typeface="Arial"/>
              </a:rPr>
              <a:t>th</a:t>
            </a:r>
            <a:r>
              <a:rPr sz="2700" spc="150" dirty="0">
                <a:latin typeface="Arial"/>
                <a:cs typeface="Arial"/>
              </a:rPr>
              <a:t>a</a:t>
            </a:r>
            <a:r>
              <a:rPr sz="2700" spc="170" dirty="0">
                <a:latin typeface="Arial"/>
                <a:cs typeface="Arial"/>
              </a:rPr>
              <a:t>n</a:t>
            </a:r>
            <a:r>
              <a:rPr sz="2700" dirty="0">
                <a:latin typeface="Arial"/>
                <a:cs typeface="Arial"/>
              </a:rPr>
              <a:t>	</a:t>
            </a:r>
            <a:r>
              <a:rPr sz="2700" spc="114" dirty="0">
                <a:latin typeface="Arial"/>
                <a:cs typeface="Arial"/>
              </a:rPr>
              <a:t>the  </a:t>
            </a:r>
            <a:r>
              <a:rPr sz="2700" spc="125" dirty="0">
                <a:latin typeface="Arial"/>
                <a:cs typeface="Arial"/>
              </a:rPr>
              <a:t>oral </a:t>
            </a:r>
            <a:r>
              <a:rPr sz="2700" spc="80" dirty="0">
                <a:latin typeface="Arial"/>
                <a:cs typeface="Arial"/>
              </a:rPr>
              <a:t>doses,</a:t>
            </a:r>
            <a:r>
              <a:rPr sz="2700" spc="60" dirty="0">
                <a:latin typeface="Arial"/>
                <a:cs typeface="Arial"/>
              </a:rPr>
              <a:t> </a:t>
            </a:r>
            <a:r>
              <a:rPr sz="2700" spc="55" dirty="0">
                <a:latin typeface="Arial"/>
                <a:cs typeface="Arial"/>
              </a:rPr>
              <a:t>bec…</a:t>
            </a:r>
            <a:endParaRPr sz="27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Clr>
                <a:srgbClr val="2CA1BE"/>
              </a:buClr>
              <a:buFont typeface="Arial"/>
              <a:buChar char="-"/>
            </a:pPr>
            <a:endParaRPr sz="3500">
              <a:latin typeface="Arial"/>
              <a:cs typeface="Arial"/>
            </a:endParaRPr>
          </a:p>
          <a:p>
            <a:pPr marL="268605" marR="5080" indent="-256540">
              <a:lnSpc>
                <a:spcPct val="100000"/>
              </a:lnSpc>
              <a:spcBef>
                <a:spcPts val="5"/>
              </a:spcBef>
              <a:buClr>
                <a:srgbClr val="2CA1BE"/>
              </a:buClr>
              <a:buSzPct val="66666"/>
              <a:buChar char="-"/>
              <a:tabLst>
                <a:tab pos="269240" algn="l"/>
                <a:tab pos="2577465" algn="l"/>
                <a:tab pos="3820160" algn="l"/>
                <a:tab pos="4795520" algn="l"/>
                <a:tab pos="6130290" algn="l"/>
                <a:tab pos="7875905" algn="l"/>
              </a:tabLst>
            </a:pPr>
            <a:r>
              <a:rPr sz="2700" spc="90" dirty="0">
                <a:latin typeface="Arial"/>
                <a:cs typeface="Arial"/>
              </a:rPr>
              <a:t>Intrav</a:t>
            </a:r>
            <a:r>
              <a:rPr sz="2700" spc="114" dirty="0">
                <a:latin typeface="Arial"/>
                <a:cs typeface="Arial"/>
              </a:rPr>
              <a:t>e</a:t>
            </a:r>
            <a:r>
              <a:rPr sz="2700" spc="160" dirty="0">
                <a:latin typeface="Arial"/>
                <a:cs typeface="Arial"/>
              </a:rPr>
              <a:t>n</a:t>
            </a:r>
            <a:r>
              <a:rPr sz="2700" spc="114" dirty="0">
                <a:latin typeface="Arial"/>
                <a:cs typeface="Arial"/>
              </a:rPr>
              <a:t>ou</a:t>
            </a:r>
            <a:r>
              <a:rPr sz="2700" spc="110" dirty="0">
                <a:latin typeface="Arial"/>
                <a:cs typeface="Arial"/>
              </a:rPr>
              <a:t>s</a:t>
            </a:r>
            <a:r>
              <a:rPr sz="2700" dirty="0">
                <a:latin typeface="Arial"/>
                <a:cs typeface="Arial"/>
              </a:rPr>
              <a:t>	</a:t>
            </a:r>
            <a:r>
              <a:rPr sz="2700" spc="145" dirty="0">
                <a:latin typeface="Arial"/>
                <a:cs typeface="Arial"/>
              </a:rPr>
              <a:t>rout</a:t>
            </a:r>
            <a:r>
              <a:rPr sz="2700" spc="190" dirty="0">
                <a:latin typeface="Arial"/>
                <a:cs typeface="Arial"/>
              </a:rPr>
              <a:t>e</a:t>
            </a:r>
            <a:r>
              <a:rPr sz="2700" dirty="0">
                <a:latin typeface="Arial"/>
                <a:cs typeface="Arial"/>
              </a:rPr>
              <a:t>	</a:t>
            </a:r>
            <a:r>
              <a:rPr sz="2700" spc="135" dirty="0">
                <a:latin typeface="Arial"/>
                <a:cs typeface="Arial"/>
              </a:rPr>
              <a:t>thi</a:t>
            </a:r>
            <a:r>
              <a:rPr sz="2700" spc="204" dirty="0">
                <a:latin typeface="Arial"/>
                <a:cs typeface="Arial"/>
              </a:rPr>
              <a:t>s</a:t>
            </a:r>
            <a:r>
              <a:rPr sz="2700" dirty="0">
                <a:latin typeface="Arial"/>
                <a:cs typeface="Arial"/>
              </a:rPr>
              <a:t>	</a:t>
            </a:r>
            <a:r>
              <a:rPr sz="2700" spc="210" dirty="0">
                <a:latin typeface="Arial"/>
                <a:cs typeface="Arial"/>
              </a:rPr>
              <a:t>might</a:t>
            </a:r>
            <a:r>
              <a:rPr sz="2700" dirty="0">
                <a:latin typeface="Arial"/>
                <a:cs typeface="Arial"/>
              </a:rPr>
              <a:t>	</a:t>
            </a:r>
            <a:r>
              <a:rPr sz="2700" spc="110" dirty="0">
                <a:latin typeface="Arial"/>
                <a:cs typeface="Arial"/>
              </a:rPr>
              <a:t>en</a:t>
            </a:r>
            <a:r>
              <a:rPr sz="2700" spc="105" dirty="0">
                <a:latin typeface="Arial"/>
                <a:cs typeface="Arial"/>
              </a:rPr>
              <a:t>h</a:t>
            </a:r>
            <a:r>
              <a:rPr sz="2700" spc="40" dirty="0">
                <a:latin typeface="Arial"/>
                <a:cs typeface="Arial"/>
              </a:rPr>
              <a:t>anc</a:t>
            </a:r>
            <a:r>
              <a:rPr sz="2700" spc="50" dirty="0">
                <a:latin typeface="Arial"/>
                <a:cs typeface="Arial"/>
              </a:rPr>
              <a:t>e</a:t>
            </a:r>
            <a:r>
              <a:rPr sz="2700" dirty="0">
                <a:latin typeface="Arial"/>
                <a:cs typeface="Arial"/>
              </a:rPr>
              <a:t>	</a:t>
            </a:r>
            <a:r>
              <a:rPr sz="2700" spc="114" dirty="0">
                <a:latin typeface="Arial"/>
                <a:cs typeface="Arial"/>
              </a:rPr>
              <a:t>the  </a:t>
            </a:r>
            <a:r>
              <a:rPr sz="2700" spc="55" dirty="0">
                <a:latin typeface="Arial"/>
                <a:cs typeface="Arial"/>
              </a:rPr>
              <a:t>chances </a:t>
            </a:r>
            <a:r>
              <a:rPr sz="2700" spc="195" dirty="0">
                <a:latin typeface="Arial"/>
                <a:cs typeface="Arial"/>
              </a:rPr>
              <a:t>of </a:t>
            </a:r>
            <a:r>
              <a:rPr sz="2700" spc="185" dirty="0">
                <a:latin typeface="Arial"/>
                <a:cs typeface="Arial"/>
              </a:rPr>
              <a:t>drug</a:t>
            </a:r>
            <a:r>
              <a:rPr sz="2700" spc="50" dirty="0">
                <a:latin typeface="Arial"/>
                <a:cs typeface="Arial"/>
              </a:rPr>
              <a:t> </a:t>
            </a:r>
            <a:r>
              <a:rPr sz="2700" spc="165" dirty="0">
                <a:latin typeface="Arial"/>
                <a:cs typeface="Arial"/>
              </a:rPr>
              <a:t>toxicity.</a:t>
            </a:r>
            <a:endParaRPr sz="27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17068" y="4267580"/>
            <a:ext cx="4203065" cy="12604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68605" marR="5080" indent="-256540">
              <a:lnSpc>
                <a:spcPct val="100000"/>
              </a:lnSpc>
              <a:spcBef>
                <a:spcPts val="100"/>
              </a:spcBef>
              <a:tabLst>
                <a:tab pos="1292860" algn="l"/>
                <a:tab pos="2341245" algn="l"/>
                <a:tab pos="3853179" algn="l"/>
              </a:tabLst>
            </a:pPr>
            <a:r>
              <a:rPr sz="1800" spc="459" dirty="0">
                <a:solidFill>
                  <a:srgbClr val="2CA1BE"/>
                </a:solidFill>
                <a:latin typeface="Arial"/>
                <a:cs typeface="Arial"/>
              </a:rPr>
              <a:t>- </a:t>
            </a:r>
            <a:r>
              <a:rPr sz="1800" spc="-50" dirty="0">
                <a:solidFill>
                  <a:srgbClr val="2CA1BE"/>
                </a:solidFill>
                <a:latin typeface="Arial"/>
                <a:cs typeface="Arial"/>
              </a:rPr>
              <a:t> </a:t>
            </a:r>
            <a:r>
              <a:rPr sz="2700" spc="70" dirty="0">
                <a:latin typeface="Arial"/>
                <a:cs typeface="Arial"/>
              </a:rPr>
              <a:t>Th</a:t>
            </a:r>
            <a:r>
              <a:rPr sz="2700" spc="75" dirty="0">
                <a:latin typeface="Arial"/>
                <a:cs typeface="Arial"/>
              </a:rPr>
              <a:t>e</a:t>
            </a:r>
            <a:r>
              <a:rPr sz="2700" dirty="0">
                <a:latin typeface="Arial"/>
                <a:cs typeface="Arial"/>
              </a:rPr>
              <a:t>	</a:t>
            </a:r>
            <a:r>
              <a:rPr sz="2700" spc="175" dirty="0">
                <a:latin typeface="Arial"/>
                <a:cs typeface="Arial"/>
              </a:rPr>
              <a:t>ef</a:t>
            </a:r>
            <a:r>
              <a:rPr sz="2700" spc="105" dirty="0">
                <a:latin typeface="Arial"/>
                <a:cs typeface="Arial"/>
              </a:rPr>
              <a:t>f</a:t>
            </a:r>
            <a:r>
              <a:rPr sz="2700" spc="110" dirty="0">
                <a:latin typeface="Arial"/>
                <a:cs typeface="Arial"/>
              </a:rPr>
              <a:t>ec</a:t>
            </a:r>
            <a:r>
              <a:rPr sz="2700" spc="50" dirty="0">
                <a:latin typeface="Arial"/>
                <a:cs typeface="Arial"/>
              </a:rPr>
              <a:t>t</a:t>
            </a:r>
            <a:r>
              <a:rPr sz="2700" spc="60" dirty="0">
                <a:latin typeface="Arial"/>
                <a:cs typeface="Arial"/>
              </a:rPr>
              <a:t>iv</a:t>
            </a:r>
            <a:r>
              <a:rPr sz="2700" spc="85" dirty="0">
                <a:latin typeface="Arial"/>
                <a:cs typeface="Arial"/>
              </a:rPr>
              <a:t>e</a:t>
            </a:r>
            <a:r>
              <a:rPr sz="2700" spc="55" dirty="0">
                <a:latin typeface="Arial"/>
                <a:cs typeface="Arial"/>
              </a:rPr>
              <a:t>ness</a:t>
            </a:r>
            <a:r>
              <a:rPr sz="2700" dirty="0">
                <a:latin typeface="Arial"/>
                <a:cs typeface="Arial"/>
              </a:rPr>
              <a:t>	</a:t>
            </a:r>
            <a:r>
              <a:rPr sz="2700" spc="160" dirty="0">
                <a:latin typeface="Arial"/>
                <a:cs typeface="Arial"/>
              </a:rPr>
              <a:t>of  </a:t>
            </a:r>
            <a:r>
              <a:rPr sz="2700" spc="105" dirty="0">
                <a:latin typeface="Arial"/>
                <a:cs typeface="Arial"/>
              </a:rPr>
              <a:t>generally	</a:t>
            </a:r>
            <a:r>
              <a:rPr sz="2700" spc="150" dirty="0">
                <a:latin typeface="Arial"/>
                <a:cs typeface="Arial"/>
              </a:rPr>
              <a:t>controlled  administration.</a:t>
            </a:r>
            <a:endParaRPr sz="27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988178" y="4267580"/>
            <a:ext cx="3849370" cy="848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10160">
              <a:lnSpc>
                <a:spcPct val="100000"/>
              </a:lnSpc>
              <a:spcBef>
                <a:spcPts val="100"/>
              </a:spcBef>
              <a:tabLst>
                <a:tab pos="968375" algn="l"/>
                <a:tab pos="1209040" algn="l"/>
                <a:tab pos="2058035" algn="l"/>
                <a:tab pos="3500120" algn="l"/>
                <a:tab pos="3561079" algn="l"/>
              </a:tabLst>
            </a:pPr>
            <a:r>
              <a:rPr sz="2700" spc="175" dirty="0">
                <a:latin typeface="Arial"/>
                <a:cs typeface="Arial"/>
              </a:rPr>
              <a:t>dru</a:t>
            </a:r>
            <a:r>
              <a:rPr sz="2700" spc="210" dirty="0">
                <a:latin typeface="Arial"/>
                <a:cs typeface="Arial"/>
              </a:rPr>
              <a:t>g</a:t>
            </a:r>
            <a:r>
              <a:rPr sz="2700" dirty="0">
                <a:latin typeface="Arial"/>
                <a:cs typeface="Arial"/>
              </a:rPr>
              <a:t>		</a:t>
            </a:r>
            <a:r>
              <a:rPr sz="2700" spc="215" dirty="0">
                <a:latin typeface="Arial"/>
                <a:cs typeface="Arial"/>
              </a:rPr>
              <a:t>fo</a:t>
            </a:r>
            <a:r>
              <a:rPr sz="2700" spc="160" dirty="0">
                <a:latin typeface="Arial"/>
                <a:cs typeface="Arial"/>
              </a:rPr>
              <a:t>r</a:t>
            </a:r>
            <a:r>
              <a:rPr sz="2700" spc="170" dirty="0">
                <a:latin typeface="Arial"/>
                <a:cs typeface="Arial"/>
              </a:rPr>
              <a:t>mulation</a:t>
            </a:r>
            <a:r>
              <a:rPr sz="2700" dirty="0">
                <a:latin typeface="Arial"/>
                <a:cs typeface="Arial"/>
              </a:rPr>
              <a:t>		</a:t>
            </a:r>
            <a:r>
              <a:rPr sz="2700" spc="85" dirty="0">
                <a:latin typeface="Arial"/>
                <a:cs typeface="Arial"/>
              </a:rPr>
              <a:t>is  </a:t>
            </a:r>
            <a:r>
              <a:rPr sz="2700" spc="140" dirty="0">
                <a:latin typeface="Arial"/>
                <a:cs typeface="Arial"/>
              </a:rPr>
              <a:t>b</a:t>
            </a:r>
            <a:r>
              <a:rPr sz="2700" spc="120" dirty="0">
                <a:latin typeface="Arial"/>
                <a:cs typeface="Arial"/>
              </a:rPr>
              <a:t>y</a:t>
            </a:r>
            <a:r>
              <a:rPr sz="2700" dirty="0">
                <a:latin typeface="Arial"/>
                <a:cs typeface="Arial"/>
              </a:rPr>
              <a:t>	</a:t>
            </a:r>
            <a:r>
              <a:rPr sz="2700" spc="125" dirty="0">
                <a:latin typeface="Arial"/>
                <a:cs typeface="Arial"/>
              </a:rPr>
              <a:t>th</a:t>
            </a:r>
            <a:r>
              <a:rPr sz="2700" spc="170" dirty="0">
                <a:latin typeface="Arial"/>
                <a:cs typeface="Arial"/>
              </a:rPr>
              <a:t>e</a:t>
            </a:r>
            <a:r>
              <a:rPr sz="2700" dirty="0">
                <a:latin typeface="Arial"/>
                <a:cs typeface="Arial"/>
              </a:rPr>
              <a:t>	</a:t>
            </a:r>
            <a:r>
              <a:rPr sz="2700" spc="160" dirty="0">
                <a:latin typeface="Arial"/>
                <a:cs typeface="Arial"/>
              </a:rPr>
              <a:t>ro</a:t>
            </a:r>
            <a:r>
              <a:rPr sz="2700" spc="204" dirty="0">
                <a:latin typeface="Arial"/>
                <a:cs typeface="Arial"/>
              </a:rPr>
              <a:t>u</a:t>
            </a:r>
            <a:r>
              <a:rPr sz="2700" spc="80" dirty="0">
                <a:latin typeface="Arial"/>
                <a:cs typeface="Arial"/>
              </a:rPr>
              <a:t>t</a:t>
            </a:r>
            <a:r>
              <a:rPr sz="2700" spc="175" dirty="0">
                <a:latin typeface="Arial"/>
                <a:cs typeface="Arial"/>
              </a:rPr>
              <a:t>e</a:t>
            </a:r>
            <a:r>
              <a:rPr sz="2700" dirty="0">
                <a:latin typeface="Arial"/>
                <a:cs typeface="Arial"/>
              </a:rPr>
              <a:t>	</a:t>
            </a:r>
            <a:r>
              <a:rPr sz="2700" spc="190" dirty="0">
                <a:latin typeface="Arial"/>
                <a:cs typeface="Arial"/>
              </a:rPr>
              <a:t>of</a:t>
            </a:r>
            <a:endParaRPr sz="27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770888" y="64007"/>
            <a:ext cx="5614416" cy="50749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40868" y="670305"/>
            <a:ext cx="8451215" cy="48577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68605" algn="l"/>
              </a:tabLst>
            </a:pPr>
            <a:r>
              <a:rPr sz="1800" spc="-505" dirty="0">
                <a:solidFill>
                  <a:srgbClr val="2CA1BE"/>
                </a:solidFill>
                <a:latin typeface="Arial"/>
                <a:cs typeface="Arial"/>
              </a:rPr>
              <a:t>	</a:t>
            </a:r>
            <a:r>
              <a:rPr sz="2700" b="1" spc="55" dirty="0">
                <a:latin typeface="Arial"/>
                <a:cs typeface="Arial"/>
              </a:rPr>
              <a:t>Time </a:t>
            </a:r>
            <a:r>
              <a:rPr sz="2700" b="1" spc="50" dirty="0">
                <a:latin typeface="Arial"/>
                <a:cs typeface="Arial"/>
              </a:rPr>
              <a:t>of</a:t>
            </a:r>
            <a:r>
              <a:rPr sz="2700" b="1" spc="110" dirty="0">
                <a:latin typeface="Arial"/>
                <a:cs typeface="Arial"/>
              </a:rPr>
              <a:t> </a:t>
            </a:r>
            <a:r>
              <a:rPr sz="2700" b="1" spc="25" dirty="0">
                <a:latin typeface="Arial"/>
                <a:cs typeface="Arial"/>
              </a:rPr>
              <a:t>administration:</a:t>
            </a:r>
            <a:endParaRPr sz="27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3500">
              <a:latin typeface="Arial"/>
              <a:cs typeface="Arial"/>
            </a:endParaRPr>
          </a:p>
          <a:p>
            <a:pPr marL="268605" marR="246379" indent="-256540">
              <a:lnSpc>
                <a:spcPct val="100000"/>
              </a:lnSpc>
              <a:buClr>
                <a:srgbClr val="2CA1BE"/>
              </a:buClr>
              <a:buSzPct val="66666"/>
              <a:buChar char="-"/>
              <a:tabLst>
                <a:tab pos="269240" algn="l"/>
              </a:tabLst>
            </a:pPr>
            <a:r>
              <a:rPr sz="2700" spc="70" dirty="0">
                <a:latin typeface="Arial"/>
                <a:cs typeface="Arial"/>
              </a:rPr>
              <a:t>The </a:t>
            </a:r>
            <a:r>
              <a:rPr sz="2700" spc="75" dirty="0">
                <a:latin typeface="Arial"/>
                <a:cs typeface="Arial"/>
              </a:rPr>
              <a:t>presence </a:t>
            </a:r>
            <a:r>
              <a:rPr sz="2700" spc="195" dirty="0">
                <a:latin typeface="Arial"/>
                <a:cs typeface="Arial"/>
              </a:rPr>
              <a:t>of </a:t>
            </a:r>
            <a:r>
              <a:rPr sz="2700" spc="185" dirty="0">
                <a:latin typeface="Arial"/>
                <a:cs typeface="Arial"/>
              </a:rPr>
              <a:t>food </a:t>
            </a:r>
            <a:r>
              <a:rPr sz="2700" spc="170" dirty="0">
                <a:latin typeface="Arial"/>
                <a:cs typeface="Arial"/>
              </a:rPr>
              <a:t>in </a:t>
            </a:r>
            <a:r>
              <a:rPr sz="2700" spc="140" dirty="0">
                <a:latin typeface="Arial"/>
                <a:cs typeface="Arial"/>
              </a:rPr>
              <a:t>the </a:t>
            </a:r>
            <a:r>
              <a:rPr sz="2700" spc="130" dirty="0">
                <a:latin typeface="Arial"/>
                <a:cs typeface="Arial"/>
              </a:rPr>
              <a:t>stomach </a:t>
            </a:r>
            <a:r>
              <a:rPr sz="2700" spc="80" dirty="0">
                <a:latin typeface="Arial"/>
                <a:cs typeface="Arial"/>
              </a:rPr>
              <a:t>delay </a:t>
            </a:r>
            <a:r>
              <a:rPr sz="2700" spc="140" dirty="0">
                <a:latin typeface="Arial"/>
                <a:cs typeface="Arial"/>
              </a:rPr>
              <a:t>the  </a:t>
            </a:r>
            <a:r>
              <a:rPr sz="2700" spc="150" dirty="0">
                <a:latin typeface="Arial"/>
                <a:cs typeface="Arial"/>
              </a:rPr>
              <a:t>absorption </a:t>
            </a:r>
            <a:r>
              <a:rPr sz="2700" spc="195" dirty="0">
                <a:latin typeface="Arial"/>
                <a:cs typeface="Arial"/>
              </a:rPr>
              <a:t>of </a:t>
            </a:r>
            <a:r>
              <a:rPr sz="2700" spc="185" dirty="0">
                <a:latin typeface="Arial"/>
                <a:cs typeface="Arial"/>
              </a:rPr>
              <a:t>drug </a:t>
            </a:r>
            <a:r>
              <a:rPr sz="2700" spc="80" dirty="0">
                <a:latin typeface="Arial"/>
                <a:cs typeface="Arial"/>
              </a:rPr>
              <a:t>&amp; </a:t>
            </a:r>
            <a:r>
              <a:rPr sz="2700" spc="140" dirty="0">
                <a:latin typeface="Arial"/>
                <a:cs typeface="Arial"/>
              </a:rPr>
              <a:t>rapidly </a:t>
            </a:r>
            <a:r>
              <a:rPr sz="2700" spc="114" dirty="0">
                <a:latin typeface="Arial"/>
                <a:cs typeface="Arial"/>
              </a:rPr>
              <a:t>absorbed </a:t>
            </a:r>
            <a:r>
              <a:rPr sz="2700" spc="215" dirty="0">
                <a:latin typeface="Arial"/>
                <a:cs typeface="Arial"/>
              </a:rPr>
              <a:t>from</a:t>
            </a:r>
            <a:r>
              <a:rPr sz="2700" spc="-260" dirty="0">
                <a:latin typeface="Arial"/>
                <a:cs typeface="Arial"/>
              </a:rPr>
              <a:t> </a:t>
            </a:r>
            <a:r>
              <a:rPr sz="2700" spc="140" dirty="0">
                <a:latin typeface="Arial"/>
                <a:cs typeface="Arial"/>
              </a:rPr>
              <a:t>the  </a:t>
            </a:r>
            <a:r>
              <a:rPr sz="2700" spc="150" dirty="0">
                <a:latin typeface="Arial"/>
                <a:cs typeface="Arial"/>
              </a:rPr>
              <a:t>empty</a:t>
            </a:r>
            <a:r>
              <a:rPr sz="2700" spc="95" dirty="0">
                <a:latin typeface="Arial"/>
                <a:cs typeface="Arial"/>
              </a:rPr>
              <a:t> </a:t>
            </a:r>
            <a:r>
              <a:rPr sz="2700" spc="125" dirty="0">
                <a:latin typeface="Arial"/>
                <a:cs typeface="Arial"/>
              </a:rPr>
              <a:t>stomach.</a:t>
            </a:r>
            <a:endParaRPr sz="27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Clr>
                <a:srgbClr val="2CA1BE"/>
              </a:buClr>
              <a:buFont typeface="Arial"/>
              <a:buChar char="-"/>
            </a:pPr>
            <a:endParaRPr sz="3500">
              <a:latin typeface="Arial"/>
              <a:cs typeface="Arial"/>
            </a:endParaRPr>
          </a:p>
          <a:p>
            <a:pPr marL="268605" marR="421640" indent="-256540">
              <a:lnSpc>
                <a:spcPct val="100000"/>
              </a:lnSpc>
              <a:spcBef>
                <a:spcPts val="5"/>
              </a:spcBef>
              <a:buClr>
                <a:srgbClr val="2CA1BE"/>
              </a:buClr>
              <a:buSzPct val="66666"/>
              <a:buChar char="-"/>
              <a:tabLst>
                <a:tab pos="269240" algn="l"/>
              </a:tabLst>
            </a:pPr>
            <a:r>
              <a:rPr sz="2700" spc="55" dirty="0">
                <a:latin typeface="Arial"/>
                <a:cs typeface="Arial"/>
              </a:rPr>
              <a:t>But </a:t>
            </a:r>
            <a:r>
              <a:rPr sz="2700" spc="215" dirty="0">
                <a:latin typeface="Arial"/>
                <a:cs typeface="Arial"/>
              </a:rPr>
              <a:t>it </a:t>
            </a:r>
            <a:r>
              <a:rPr sz="2700" spc="90" dirty="0">
                <a:latin typeface="Arial"/>
                <a:cs typeface="Arial"/>
              </a:rPr>
              <a:t>does </a:t>
            </a:r>
            <a:r>
              <a:rPr sz="2700" spc="195" dirty="0">
                <a:latin typeface="Arial"/>
                <a:cs typeface="Arial"/>
              </a:rPr>
              <a:t>not </a:t>
            </a:r>
            <a:r>
              <a:rPr sz="2700" spc="110" dirty="0">
                <a:latin typeface="Arial"/>
                <a:cs typeface="Arial"/>
              </a:rPr>
              <a:t>mean </a:t>
            </a:r>
            <a:r>
              <a:rPr sz="2700" spc="165" dirty="0">
                <a:latin typeface="Arial"/>
                <a:cs typeface="Arial"/>
              </a:rPr>
              <a:t>that </a:t>
            </a:r>
            <a:r>
              <a:rPr sz="2700" spc="160" dirty="0">
                <a:latin typeface="Arial"/>
                <a:cs typeface="Arial"/>
              </a:rPr>
              <a:t>much </a:t>
            </a:r>
            <a:r>
              <a:rPr sz="2700" spc="105" dirty="0">
                <a:latin typeface="Arial"/>
                <a:cs typeface="Arial"/>
              </a:rPr>
              <a:t>effective</a:t>
            </a:r>
            <a:r>
              <a:rPr sz="2700" spc="-215" dirty="0">
                <a:latin typeface="Arial"/>
                <a:cs typeface="Arial"/>
              </a:rPr>
              <a:t> </a:t>
            </a:r>
            <a:r>
              <a:rPr sz="2700" spc="114" dirty="0">
                <a:latin typeface="Arial"/>
                <a:cs typeface="Arial"/>
              </a:rPr>
              <a:t>when  </a:t>
            </a:r>
            <a:r>
              <a:rPr sz="2700" spc="125" dirty="0">
                <a:latin typeface="Arial"/>
                <a:cs typeface="Arial"/>
              </a:rPr>
              <a:t>taken </a:t>
            </a:r>
            <a:r>
              <a:rPr sz="2700" spc="180" dirty="0">
                <a:latin typeface="Arial"/>
                <a:cs typeface="Arial"/>
              </a:rPr>
              <a:t>during </a:t>
            </a:r>
            <a:r>
              <a:rPr sz="2700" spc="175" dirty="0">
                <a:latin typeface="Arial"/>
                <a:cs typeface="Arial"/>
              </a:rPr>
              <a:t>or </a:t>
            </a:r>
            <a:r>
              <a:rPr sz="2700" spc="135" dirty="0">
                <a:latin typeface="Arial"/>
                <a:cs typeface="Arial"/>
              </a:rPr>
              <a:t>after</a:t>
            </a:r>
            <a:r>
              <a:rPr sz="2700" spc="-130" dirty="0">
                <a:latin typeface="Arial"/>
                <a:cs typeface="Arial"/>
              </a:rPr>
              <a:t> </a:t>
            </a:r>
            <a:r>
              <a:rPr sz="2700" spc="105" dirty="0">
                <a:latin typeface="Arial"/>
                <a:cs typeface="Arial"/>
              </a:rPr>
              <a:t>meal.</a:t>
            </a:r>
            <a:endParaRPr sz="27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Clr>
                <a:srgbClr val="2CA1BE"/>
              </a:buClr>
              <a:buFont typeface="Arial"/>
              <a:buChar char="-"/>
            </a:pPr>
            <a:endParaRPr sz="3500">
              <a:latin typeface="Arial"/>
              <a:cs typeface="Arial"/>
            </a:endParaRPr>
          </a:p>
          <a:p>
            <a:pPr marL="268605" marR="5080" indent="-256540">
              <a:lnSpc>
                <a:spcPct val="100000"/>
              </a:lnSpc>
              <a:buClr>
                <a:srgbClr val="2CA1BE"/>
              </a:buClr>
              <a:buSzPct val="66666"/>
              <a:buChar char="-"/>
              <a:tabLst>
                <a:tab pos="269240" algn="l"/>
              </a:tabLst>
            </a:pPr>
            <a:r>
              <a:rPr sz="2700" spc="125" dirty="0">
                <a:latin typeface="Arial"/>
                <a:cs typeface="Arial"/>
              </a:rPr>
              <a:t>Iron, </a:t>
            </a:r>
            <a:r>
              <a:rPr sz="2700" spc="80" dirty="0">
                <a:latin typeface="Arial"/>
                <a:cs typeface="Arial"/>
              </a:rPr>
              <a:t>arsenic &amp; </a:t>
            </a:r>
            <a:r>
              <a:rPr sz="2700" spc="180" dirty="0">
                <a:latin typeface="Arial"/>
                <a:cs typeface="Arial"/>
              </a:rPr>
              <a:t>cod-liver </a:t>
            </a:r>
            <a:r>
              <a:rPr sz="2700" spc="165" dirty="0">
                <a:latin typeface="Arial"/>
                <a:cs typeface="Arial"/>
              </a:rPr>
              <a:t>oil </a:t>
            </a:r>
            <a:r>
              <a:rPr sz="2700" spc="150" dirty="0">
                <a:latin typeface="Arial"/>
                <a:cs typeface="Arial"/>
              </a:rPr>
              <a:t>should </a:t>
            </a:r>
            <a:r>
              <a:rPr sz="2700" spc="95" dirty="0">
                <a:latin typeface="Arial"/>
                <a:cs typeface="Arial"/>
              </a:rPr>
              <a:t>be </a:t>
            </a:r>
            <a:r>
              <a:rPr sz="2700" spc="110" dirty="0">
                <a:latin typeface="Arial"/>
                <a:cs typeface="Arial"/>
              </a:rPr>
              <a:t>given</a:t>
            </a:r>
            <a:r>
              <a:rPr sz="2700" spc="-105" dirty="0">
                <a:latin typeface="Arial"/>
                <a:cs typeface="Arial"/>
              </a:rPr>
              <a:t> </a:t>
            </a:r>
            <a:r>
              <a:rPr sz="2700" spc="135" dirty="0">
                <a:latin typeface="Arial"/>
                <a:cs typeface="Arial"/>
              </a:rPr>
              <a:t>after  </a:t>
            </a:r>
            <a:r>
              <a:rPr sz="2700" spc="105" dirty="0">
                <a:latin typeface="Arial"/>
                <a:cs typeface="Arial"/>
              </a:rPr>
              <a:t>meal </a:t>
            </a:r>
            <a:r>
              <a:rPr sz="2700" spc="80" dirty="0">
                <a:latin typeface="Arial"/>
                <a:cs typeface="Arial"/>
              </a:rPr>
              <a:t>&amp; </a:t>
            </a:r>
            <a:r>
              <a:rPr sz="2700" spc="110" dirty="0">
                <a:latin typeface="Arial"/>
                <a:cs typeface="Arial"/>
              </a:rPr>
              <a:t>antacid </a:t>
            </a:r>
            <a:r>
              <a:rPr sz="2700" spc="150" dirty="0">
                <a:latin typeface="Arial"/>
                <a:cs typeface="Arial"/>
              </a:rPr>
              <a:t>drugs </a:t>
            </a:r>
            <a:r>
              <a:rPr sz="2700" spc="125" dirty="0">
                <a:latin typeface="Arial"/>
                <a:cs typeface="Arial"/>
              </a:rPr>
              <a:t>taken </a:t>
            </a:r>
            <a:r>
              <a:rPr sz="2700" spc="130" dirty="0">
                <a:latin typeface="Arial"/>
                <a:cs typeface="Arial"/>
              </a:rPr>
              <a:t>before</a:t>
            </a:r>
            <a:r>
              <a:rPr sz="2700" spc="-35" dirty="0">
                <a:latin typeface="Arial"/>
                <a:cs typeface="Arial"/>
              </a:rPr>
              <a:t> </a:t>
            </a:r>
            <a:r>
              <a:rPr sz="2700" spc="105" dirty="0">
                <a:latin typeface="Arial"/>
                <a:cs typeface="Arial"/>
              </a:rPr>
              <a:t>meal.</a:t>
            </a:r>
            <a:endParaRPr sz="27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770888" y="64007"/>
            <a:ext cx="5614416" cy="50749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40868" y="620013"/>
            <a:ext cx="8573770" cy="5166995"/>
          </a:xfrm>
          <a:prstGeom prst="rect">
            <a:avLst/>
          </a:prstGeom>
        </p:spPr>
        <p:txBody>
          <a:bodyPr vert="horz" wrap="square" lIns="0" tIns="62865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495"/>
              </a:spcBef>
            </a:pPr>
            <a:r>
              <a:rPr sz="1800" spc="-505" dirty="0">
                <a:solidFill>
                  <a:srgbClr val="2CA1BE"/>
                </a:solidFill>
                <a:latin typeface="Arial"/>
                <a:cs typeface="Arial"/>
              </a:rPr>
              <a:t></a:t>
            </a:r>
            <a:r>
              <a:rPr sz="1800" spc="535" dirty="0">
                <a:solidFill>
                  <a:srgbClr val="2CA1BE"/>
                </a:solidFill>
                <a:latin typeface="Arial"/>
                <a:cs typeface="Arial"/>
              </a:rPr>
              <a:t> </a:t>
            </a:r>
            <a:r>
              <a:rPr sz="2700" b="1" dirty="0">
                <a:latin typeface="Arial"/>
                <a:cs typeface="Arial"/>
              </a:rPr>
              <a:t>Environmental</a:t>
            </a:r>
            <a:r>
              <a:rPr sz="2700" b="1" spc="60" dirty="0">
                <a:latin typeface="Arial"/>
                <a:cs typeface="Arial"/>
              </a:rPr>
              <a:t> </a:t>
            </a:r>
            <a:r>
              <a:rPr sz="2700" b="1" spc="-5" dirty="0">
                <a:latin typeface="Arial"/>
                <a:cs typeface="Arial"/>
              </a:rPr>
              <a:t>factors:</a:t>
            </a:r>
            <a:endParaRPr sz="2700">
              <a:latin typeface="Arial"/>
              <a:cs typeface="Arial"/>
            </a:endParaRPr>
          </a:p>
          <a:p>
            <a:pPr marL="268605" marR="6350" indent="-256540" algn="just">
              <a:lnSpc>
                <a:spcPct val="100000"/>
              </a:lnSpc>
              <a:spcBef>
                <a:spcPts val="395"/>
              </a:spcBef>
              <a:buClr>
                <a:srgbClr val="2CA1BE"/>
              </a:buClr>
              <a:buSzPct val="66666"/>
              <a:buChar char="-"/>
              <a:tabLst>
                <a:tab pos="269240" algn="l"/>
              </a:tabLst>
            </a:pPr>
            <a:r>
              <a:rPr sz="2700" spc="70" dirty="0">
                <a:latin typeface="Arial"/>
                <a:cs typeface="Arial"/>
              </a:rPr>
              <a:t>The </a:t>
            </a:r>
            <a:r>
              <a:rPr sz="2700" spc="125" dirty="0">
                <a:latin typeface="Arial"/>
                <a:cs typeface="Arial"/>
              </a:rPr>
              <a:t>personality </a:t>
            </a:r>
            <a:r>
              <a:rPr sz="2700" spc="80" dirty="0">
                <a:latin typeface="Arial"/>
                <a:cs typeface="Arial"/>
              </a:rPr>
              <a:t>&amp; </a:t>
            </a:r>
            <a:r>
              <a:rPr sz="2700" spc="110" dirty="0">
                <a:latin typeface="Arial"/>
                <a:cs typeface="Arial"/>
              </a:rPr>
              <a:t>behavior </a:t>
            </a:r>
            <a:r>
              <a:rPr sz="2700" spc="195" dirty="0">
                <a:latin typeface="Arial"/>
                <a:cs typeface="Arial"/>
              </a:rPr>
              <a:t>of </a:t>
            </a:r>
            <a:r>
              <a:rPr sz="2700" spc="-15" dirty="0">
                <a:latin typeface="Arial"/>
                <a:cs typeface="Arial"/>
              </a:rPr>
              <a:t>a </a:t>
            </a:r>
            <a:r>
              <a:rPr sz="2700" spc="105" dirty="0">
                <a:latin typeface="Arial"/>
                <a:cs typeface="Arial"/>
              </a:rPr>
              <a:t>physician </a:t>
            </a:r>
            <a:r>
              <a:rPr sz="2700" spc="100" dirty="0">
                <a:latin typeface="Arial"/>
                <a:cs typeface="Arial"/>
              </a:rPr>
              <a:t>may  </a:t>
            </a:r>
            <a:r>
              <a:rPr sz="2700" spc="125" dirty="0">
                <a:latin typeface="Arial"/>
                <a:cs typeface="Arial"/>
              </a:rPr>
              <a:t>influence </a:t>
            </a:r>
            <a:r>
              <a:rPr sz="2700" spc="140" dirty="0">
                <a:latin typeface="Arial"/>
                <a:cs typeface="Arial"/>
              </a:rPr>
              <a:t>the </a:t>
            </a:r>
            <a:r>
              <a:rPr sz="2700" spc="125" dirty="0">
                <a:latin typeface="Arial"/>
                <a:cs typeface="Arial"/>
              </a:rPr>
              <a:t>effect </a:t>
            </a:r>
            <a:r>
              <a:rPr sz="2700" spc="195" dirty="0">
                <a:latin typeface="Arial"/>
                <a:cs typeface="Arial"/>
              </a:rPr>
              <a:t>of </a:t>
            </a:r>
            <a:r>
              <a:rPr sz="2700" spc="185" dirty="0">
                <a:latin typeface="Arial"/>
                <a:cs typeface="Arial"/>
              </a:rPr>
              <a:t>drug </a:t>
            </a:r>
            <a:r>
              <a:rPr sz="2700" spc="80" dirty="0">
                <a:latin typeface="Arial"/>
                <a:cs typeface="Arial"/>
              </a:rPr>
              <a:t>especially </a:t>
            </a:r>
            <a:r>
              <a:rPr sz="2700" spc="140" dirty="0">
                <a:latin typeface="Arial"/>
                <a:cs typeface="Arial"/>
              </a:rPr>
              <a:t>the </a:t>
            </a:r>
            <a:r>
              <a:rPr sz="2700" spc="150" dirty="0">
                <a:latin typeface="Arial"/>
                <a:cs typeface="Arial"/>
              </a:rPr>
              <a:t>drugs  </a:t>
            </a:r>
            <a:r>
              <a:rPr sz="2700" spc="135" dirty="0">
                <a:latin typeface="Arial"/>
                <a:cs typeface="Arial"/>
              </a:rPr>
              <a:t>which </a:t>
            </a:r>
            <a:r>
              <a:rPr sz="2700" spc="55" dirty="0">
                <a:latin typeface="Arial"/>
                <a:cs typeface="Arial"/>
              </a:rPr>
              <a:t>are </a:t>
            </a:r>
            <a:r>
              <a:rPr sz="2700" spc="140" dirty="0">
                <a:latin typeface="Arial"/>
                <a:cs typeface="Arial"/>
              </a:rPr>
              <a:t>intended </a:t>
            </a:r>
            <a:r>
              <a:rPr sz="2700" spc="200" dirty="0">
                <a:latin typeface="Arial"/>
                <a:cs typeface="Arial"/>
              </a:rPr>
              <a:t>for </a:t>
            </a:r>
            <a:r>
              <a:rPr sz="2700" spc="60" dirty="0">
                <a:latin typeface="Arial"/>
                <a:cs typeface="Arial"/>
              </a:rPr>
              <a:t>use </a:t>
            </a:r>
            <a:r>
              <a:rPr sz="2700" spc="165" dirty="0">
                <a:latin typeface="Arial"/>
                <a:cs typeface="Arial"/>
              </a:rPr>
              <a:t>in </a:t>
            </a:r>
            <a:r>
              <a:rPr sz="2700" spc="-15" dirty="0">
                <a:latin typeface="Arial"/>
                <a:cs typeface="Arial"/>
              </a:rPr>
              <a:t>a </a:t>
            </a:r>
            <a:r>
              <a:rPr sz="2700" spc="114" dirty="0">
                <a:latin typeface="Arial"/>
                <a:cs typeface="Arial"/>
              </a:rPr>
              <a:t>psychosomatic  </a:t>
            </a:r>
            <a:r>
              <a:rPr sz="2700" spc="125" dirty="0">
                <a:latin typeface="Arial"/>
                <a:cs typeface="Arial"/>
              </a:rPr>
              <a:t>disorders.</a:t>
            </a:r>
            <a:endParaRPr sz="2700">
              <a:latin typeface="Arial"/>
              <a:cs typeface="Arial"/>
            </a:endParaRPr>
          </a:p>
          <a:p>
            <a:pPr marL="268605" marR="5080" indent="-256540" algn="just">
              <a:lnSpc>
                <a:spcPct val="100000"/>
              </a:lnSpc>
              <a:spcBef>
                <a:spcPts val="400"/>
              </a:spcBef>
              <a:buClr>
                <a:srgbClr val="2CA1BE"/>
              </a:buClr>
              <a:buSzPct val="66666"/>
              <a:buChar char="-"/>
              <a:tabLst>
                <a:tab pos="269240" algn="l"/>
              </a:tabLst>
            </a:pPr>
            <a:r>
              <a:rPr sz="2700" spc="70" dirty="0">
                <a:latin typeface="Arial"/>
                <a:cs typeface="Arial"/>
              </a:rPr>
              <a:t>The </a:t>
            </a:r>
            <a:r>
              <a:rPr sz="2700" spc="100" dirty="0">
                <a:latin typeface="Arial"/>
                <a:cs typeface="Arial"/>
              </a:rPr>
              <a:t>females </a:t>
            </a:r>
            <a:r>
              <a:rPr sz="2700" spc="60" dirty="0">
                <a:latin typeface="Arial"/>
                <a:cs typeface="Arial"/>
              </a:rPr>
              <a:t>are </a:t>
            </a:r>
            <a:r>
              <a:rPr sz="2700" spc="155" dirty="0">
                <a:latin typeface="Arial"/>
                <a:cs typeface="Arial"/>
              </a:rPr>
              <a:t>more </a:t>
            </a:r>
            <a:r>
              <a:rPr sz="2700" spc="145" dirty="0">
                <a:latin typeface="Arial"/>
                <a:cs typeface="Arial"/>
              </a:rPr>
              <a:t>emotional than </a:t>
            </a:r>
            <a:r>
              <a:rPr sz="2700" spc="110" dirty="0">
                <a:latin typeface="Arial"/>
                <a:cs typeface="Arial"/>
              </a:rPr>
              <a:t>male </a:t>
            </a:r>
            <a:r>
              <a:rPr sz="2700" spc="80" dirty="0">
                <a:latin typeface="Arial"/>
                <a:cs typeface="Arial"/>
              </a:rPr>
              <a:t>&amp;  </a:t>
            </a:r>
            <a:r>
              <a:rPr sz="2700" spc="140" dirty="0">
                <a:latin typeface="Arial"/>
                <a:cs typeface="Arial"/>
              </a:rPr>
              <a:t>required </a:t>
            </a:r>
            <a:r>
              <a:rPr sz="2700" spc="55" dirty="0">
                <a:latin typeface="Arial"/>
                <a:cs typeface="Arial"/>
              </a:rPr>
              <a:t>less </a:t>
            </a:r>
            <a:r>
              <a:rPr sz="2700" spc="90" dirty="0">
                <a:latin typeface="Arial"/>
                <a:cs typeface="Arial"/>
              </a:rPr>
              <a:t>dose </a:t>
            </a:r>
            <a:r>
              <a:rPr sz="2700" spc="195" dirty="0">
                <a:latin typeface="Arial"/>
                <a:cs typeface="Arial"/>
              </a:rPr>
              <a:t>of </a:t>
            </a:r>
            <a:r>
              <a:rPr sz="2700" spc="114" dirty="0">
                <a:latin typeface="Arial"/>
                <a:cs typeface="Arial"/>
              </a:rPr>
              <a:t>certain</a:t>
            </a:r>
            <a:r>
              <a:rPr sz="2700" spc="-50" dirty="0">
                <a:latin typeface="Arial"/>
                <a:cs typeface="Arial"/>
              </a:rPr>
              <a:t> </a:t>
            </a:r>
            <a:r>
              <a:rPr sz="2700" spc="145" dirty="0">
                <a:latin typeface="Arial"/>
                <a:cs typeface="Arial"/>
              </a:rPr>
              <a:t>drugs.</a:t>
            </a:r>
            <a:endParaRPr sz="2700">
              <a:latin typeface="Arial"/>
              <a:cs typeface="Arial"/>
            </a:endParaRPr>
          </a:p>
          <a:p>
            <a:pPr marL="268605" marR="5080" indent="-256540" algn="just">
              <a:lnSpc>
                <a:spcPct val="100000"/>
              </a:lnSpc>
              <a:spcBef>
                <a:spcPts val="409"/>
              </a:spcBef>
              <a:buClr>
                <a:srgbClr val="2CA1BE"/>
              </a:buClr>
              <a:buSzPct val="66666"/>
              <a:buChar char="-"/>
              <a:tabLst>
                <a:tab pos="269240" algn="l"/>
              </a:tabLst>
            </a:pPr>
            <a:r>
              <a:rPr sz="2700" spc="125" dirty="0">
                <a:latin typeface="Arial"/>
                <a:cs typeface="Arial"/>
              </a:rPr>
              <a:t>Inert </a:t>
            </a:r>
            <a:r>
              <a:rPr sz="2700" spc="90" dirty="0">
                <a:latin typeface="Arial"/>
                <a:cs typeface="Arial"/>
              </a:rPr>
              <a:t>dosage </a:t>
            </a:r>
            <a:r>
              <a:rPr sz="2700" spc="180" dirty="0">
                <a:latin typeface="Arial"/>
                <a:cs typeface="Arial"/>
              </a:rPr>
              <a:t>forms </a:t>
            </a:r>
            <a:r>
              <a:rPr sz="2700" spc="90" dirty="0">
                <a:latin typeface="Arial"/>
                <a:cs typeface="Arial"/>
              </a:rPr>
              <a:t>called placebos </a:t>
            </a:r>
            <a:r>
              <a:rPr sz="2700" spc="135" dirty="0">
                <a:latin typeface="Arial"/>
                <a:cs typeface="Arial"/>
              </a:rPr>
              <a:t>which  </a:t>
            </a:r>
            <a:r>
              <a:rPr sz="2700" spc="105" dirty="0">
                <a:latin typeface="Arial"/>
                <a:cs typeface="Arial"/>
              </a:rPr>
              <a:t>resemble </a:t>
            </a:r>
            <a:r>
              <a:rPr sz="2700" spc="140" dirty="0">
                <a:latin typeface="Arial"/>
                <a:cs typeface="Arial"/>
              </a:rPr>
              <a:t>the </a:t>
            </a:r>
            <a:r>
              <a:rPr sz="2700" spc="100" dirty="0">
                <a:latin typeface="Arial"/>
                <a:cs typeface="Arial"/>
              </a:rPr>
              <a:t>actual </a:t>
            </a:r>
            <a:r>
              <a:rPr sz="2700" spc="130" dirty="0">
                <a:latin typeface="Arial"/>
                <a:cs typeface="Arial"/>
              </a:rPr>
              <a:t>medicament </a:t>
            </a:r>
            <a:r>
              <a:rPr sz="2700" spc="170" dirty="0">
                <a:latin typeface="Arial"/>
                <a:cs typeface="Arial"/>
              </a:rPr>
              <a:t>in </a:t>
            </a:r>
            <a:r>
              <a:rPr sz="2700" spc="140" dirty="0">
                <a:latin typeface="Arial"/>
                <a:cs typeface="Arial"/>
              </a:rPr>
              <a:t>the </a:t>
            </a:r>
            <a:r>
              <a:rPr sz="2700" spc="95" dirty="0">
                <a:latin typeface="Arial"/>
                <a:cs typeface="Arial"/>
              </a:rPr>
              <a:t>physical  </a:t>
            </a:r>
            <a:r>
              <a:rPr sz="2700" spc="135" dirty="0">
                <a:latin typeface="Arial"/>
                <a:cs typeface="Arial"/>
              </a:rPr>
              <a:t>properties </a:t>
            </a:r>
            <a:r>
              <a:rPr sz="2700" spc="60" dirty="0">
                <a:latin typeface="Arial"/>
                <a:cs typeface="Arial"/>
              </a:rPr>
              <a:t>are </a:t>
            </a:r>
            <a:r>
              <a:rPr sz="2700" spc="165" dirty="0">
                <a:latin typeface="Arial"/>
                <a:cs typeface="Arial"/>
              </a:rPr>
              <a:t>known </a:t>
            </a:r>
            <a:r>
              <a:rPr sz="2700" spc="204" dirty="0">
                <a:latin typeface="Arial"/>
                <a:cs typeface="Arial"/>
              </a:rPr>
              <a:t>to </a:t>
            </a:r>
            <a:r>
              <a:rPr sz="2700" spc="135" dirty="0">
                <a:latin typeface="Arial"/>
                <a:cs typeface="Arial"/>
              </a:rPr>
              <a:t>produce </a:t>
            </a:r>
            <a:r>
              <a:rPr sz="2700" spc="125" dirty="0">
                <a:latin typeface="Arial"/>
                <a:cs typeface="Arial"/>
              </a:rPr>
              <a:t>therapeutic  </a:t>
            </a:r>
            <a:r>
              <a:rPr sz="2700" spc="145" dirty="0">
                <a:latin typeface="Arial"/>
                <a:cs typeface="Arial"/>
              </a:rPr>
              <a:t>benefit </a:t>
            </a:r>
            <a:r>
              <a:rPr sz="2700" spc="175" dirty="0">
                <a:latin typeface="Arial"/>
                <a:cs typeface="Arial"/>
              </a:rPr>
              <a:t>in </a:t>
            </a:r>
            <a:r>
              <a:rPr sz="2700" spc="55" dirty="0">
                <a:latin typeface="Arial"/>
                <a:cs typeface="Arial"/>
              </a:rPr>
              <a:t>disease </a:t>
            </a:r>
            <a:r>
              <a:rPr sz="2700" spc="140" dirty="0">
                <a:latin typeface="Arial"/>
                <a:cs typeface="Arial"/>
              </a:rPr>
              <a:t>like </a:t>
            </a:r>
            <a:r>
              <a:rPr sz="2700" spc="110" dirty="0">
                <a:latin typeface="Arial"/>
                <a:cs typeface="Arial"/>
              </a:rPr>
              <a:t>angina </a:t>
            </a:r>
            <a:r>
              <a:rPr sz="2700" spc="125" dirty="0">
                <a:latin typeface="Arial"/>
                <a:cs typeface="Arial"/>
              </a:rPr>
              <a:t>pectoris </a:t>
            </a:r>
            <a:r>
              <a:rPr sz="2700" spc="80" dirty="0">
                <a:latin typeface="Arial"/>
                <a:cs typeface="Arial"/>
              </a:rPr>
              <a:t>&amp;  </a:t>
            </a:r>
            <a:r>
              <a:rPr sz="2700" spc="135" dirty="0">
                <a:latin typeface="Arial"/>
                <a:cs typeface="Arial"/>
              </a:rPr>
              <a:t>bronchial</a:t>
            </a:r>
            <a:r>
              <a:rPr sz="2700" spc="95" dirty="0">
                <a:latin typeface="Arial"/>
                <a:cs typeface="Arial"/>
              </a:rPr>
              <a:t> </a:t>
            </a:r>
            <a:r>
              <a:rPr sz="2700" spc="110" dirty="0">
                <a:latin typeface="Arial"/>
                <a:cs typeface="Arial"/>
              </a:rPr>
              <a:t>asthma.</a:t>
            </a:r>
            <a:endParaRPr sz="27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770888" y="64007"/>
            <a:ext cx="5614416" cy="50749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</TotalTime>
  <Words>921</Words>
  <Application>Microsoft Office PowerPoint</Application>
  <PresentationFormat>On-screen Show (4:3)</PresentationFormat>
  <Paragraphs>137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 Dose proportionate to age: There are number of  methods by which the dose  for a child can be  calculated from the adult dose</vt:lpstr>
      <vt:lpstr>2. Dilling’s formula: This formula is used for</vt:lpstr>
      <vt:lpstr>4. Cowling’s formula:</vt:lpstr>
      <vt:lpstr> Dose proportionate to surface area : In this method  dose is calculated accordingly to surface area it’s  the more satisfactory &amp; appropriate method than  based on age method.</vt:lpstr>
      <vt:lpstr>Slide 23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Personal</dc:creator>
  <cp:lastModifiedBy>Personal</cp:lastModifiedBy>
  <cp:revision>1</cp:revision>
  <dcterms:created xsi:type="dcterms:W3CDTF">2021-03-26T08:37:32Z</dcterms:created>
  <dcterms:modified xsi:type="dcterms:W3CDTF">2021-03-26T08:42:18Z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2018-07-03T00:00:00Z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2021-03-26T00:00:00Z</vt:filetime>
  </property>
</Properties>
</file>